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5"/>
  </p:notesMasterIdLst>
  <p:handoutMasterIdLst>
    <p:handoutMasterId r:id="rId56"/>
  </p:handoutMasterIdLst>
  <p:sldIdLst>
    <p:sldId id="274" r:id="rId2"/>
    <p:sldId id="972" r:id="rId3"/>
    <p:sldId id="1016" r:id="rId4"/>
    <p:sldId id="1020" r:id="rId5"/>
    <p:sldId id="1078" r:id="rId6"/>
    <p:sldId id="1079" r:id="rId7"/>
    <p:sldId id="1080" r:id="rId8"/>
    <p:sldId id="1026" r:id="rId9"/>
    <p:sldId id="1018" r:id="rId10"/>
    <p:sldId id="1017" r:id="rId11"/>
    <p:sldId id="1021" r:id="rId12"/>
    <p:sldId id="1074" r:id="rId13"/>
    <p:sldId id="1022" r:id="rId14"/>
    <p:sldId id="1024" r:id="rId15"/>
    <p:sldId id="1023" r:id="rId16"/>
    <p:sldId id="1076" r:id="rId17"/>
    <p:sldId id="1029" r:id="rId18"/>
    <p:sldId id="1077" r:id="rId19"/>
    <p:sldId id="1030" r:id="rId20"/>
    <p:sldId id="410" r:id="rId21"/>
    <p:sldId id="1031" r:id="rId22"/>
    <p:sldId id="1033" r:id="rId23"/>
    <p:sldId id="1034" r:id="rId24"/>
    <p:sldId id="1052" r:id="rId25"/>
    <p:sldId id="1036" r:id="rId26"/>
    <p:sldId id="1037" r:id="rId27"/>
    <p:sldId id="332" r:id="rId28"/>
    <p:sldId id="1038" r:id="rId29"/>
    <p:sldId id="1072" r:id="rId30"/>
    <p:sldId id="1040" r:id="rId31"/>
    <p:sldId id="1041" r:id="rId32"/>
    <p:sldId id="1042" r:id="rId33"/>
    <p:sldId id="480" r:id="rId34"/>
    <p:sldId id="481" r:id="rId35"/>
    <p:sldId id="482" r:id="rId36"/>
    <p:sldId id="483" r:id="rId37"/>
    <p:sldId id="484" r:id="rId38"/>
    <p:sldId id="485" r:id="rId39"/>
    <p:sldId id="1081" r:id="rId40"/>
    <p:sldId id="1044" r:id="rId41"/>
    <p:sldId id="1045" r:id="rId42"/>
    <p:sldId id="1047" r:id="rId43"/>
    <p:sldId id="1050" r:id="rId44"/>
    <p:sldId id="1049" r:id="rId45"/>
    <p:sldId id="1048" r:id="rId46"/>
    <p:sldId id="1082" r:id="rId47"/>
    <p:sldId id="1046" r:id="rId48"/>
    <p:sldId id="1083" r:id="rId49"/>
    <p:sldId id="1084" r:id="rId50"/>
    <p:sldId id="1085" r:id="rId51"/>
    <p:sldId id="306" r:id="rId52"/>
    <p:sldId id="1008" r:id="rId53"/>
    <p:sldId id="1009" r:id="rId54"/>
  </p:sldIdLst>
  <p:sldSz cx="9144000" cy="6858000" type="screen4x3"/>
  <p:notesSz cx="7077075" cy="93630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231E7D9-E8FD-4908-95BB-3604F3CA9764}" v="1" dt="2020-05-29T19:25:52.38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5987" autoAdjust="0"/>
    <p:restoredTop sz="94660"/>
  </p:normalViewPr>
  <p:slideViewPr>
    <p:cSldViewPr snapToGrid="0">
      <p:cViewPr varScale="1">
        <p:scale>
          <a:sx n="128" d="100"/>
          <a:sy n="128" d="100"/>
        </p:scale>
        <p:origin x="558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61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iersach, David" userId="14a9feb0-85a7-4da4-be8a-c1e22b637acc" providerId="ADAL" clId="{6231E7D9-E8FD-4908-95BB-3604F3CA9764}"/>
    <pc:docChg chg="custSel delSld modSld">
      <pc:chgData name="Biersach, David" userId="14a9feb0-85a7-4da4-be8a-c1e22b637acc" providerId="ADAL" clId="{6231E7D9-E8FD-4908-95BB-3604F3CA9764}" dt="2020-05-29T19:25:56.584" v="2" actId="2696"/>
      <pc:docMkLst>
        <pc:docMk/>
      </pc:docMkLst>
      <pc:sldChg chg="del">
        <pc:chgData name="Biersach, David" userId="14a9feb0-85a7-4da4-be8a-c1e22b637acc" providerId="ADAL" clId="{6231E7D9-E8FD-4908-95BB-3604F3CA9764}" dt="2020-05-29T19:25:56.584" v="2" actId="2696"/>
        <pc:sldMkLst>
          <pc:docMk/>
          <pc:sldMk cId="1150352350" sldId="278"/>
        </pc:sldMkLst>
      </pc:sldChg>
      <pc:sldChg chg="modSp">
        <pc:chgData name="Biersach, David" userId="14a9feb0-85a7-4da4-be8a-c1e22b637acc" providerId="ADAL" clId="{6231E7D9-E8FD-4908-95BB-3604F3CA9764}" dt="2020-05-29T19:25:52.552" v="0" actId="27636"/>
        <pc:sldMkLst>
          <pc:docMk/>
          <pc:sldMk cId="206124625" sldId="464"/>
        </pc:sldMkLst>
        <pc:spChg chg="mod">
          <ac:chgData name="Biersach, David" userId="14a9feb0-85a7-4da4-be8a-c1e22b637acc" providerId="ADAL" clId="{6231E7D9-E8FD-4908-95BB-3604F3CA9764}" dt="2020-05-29T19:25:52.552" v="0" actId="27636"/>
          <ac:spMkLst>
            <pc:docMk/>
            <pc:sldMk cId="206124625" sldId="464"/>
            <ac:spMk id="3" creationId="{00000000-0000-0000-0000-000000000000}"/>
          </ac:spMkLst>
        </pc:spChg>
      </pc:sldChg>
      <pc:sldChg chg="modSp">
        <pc:chgData name="Biersach, David" userId="14a9feb0-85a7-4da4-be8a-c1e22b637acc" providerId="ADAL" clId="{6231E7D9-E8FD-4908-95BB-3604F3CA9764}" dt="2020-05-29T19:25:52.649" v="1" actId="27636"/>
        <pc:sldMkLst>
          <pc:docMk/>
          <pc:sldMk cId="320308749" sldId="465"/>
        </pc:sldMkLst>
        <pc:spChg chg="mod">
          <ac:chgData name="Biersach, David" userId="14a9feb0-85a7-4da4-be8a-c1e22b637acc" providerId="ADAL" clId="{6231E7D9-E8FD-4908-95BB-3604F3CA9764}" dt="2020-05-29T19:25:52.649" v="1" actId="27636"/>
          <ac:spMkLst>
            <pc:docMk/>
            <pc:sldMk cId="320308749" sldId="465"/>
            <ac:spMk id="3" creationId="{00000000-0000-0000-0000-00000000000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08705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r">
              <a:defRPr sz="1200"/>
            </a:lvl1pPr>
          </a:lstStyle>
          <a:p>
            <a:fld id="{A241AC98-512A-4A35-865E-757B6C1F07A2}" type="datetimeFigureOut">
              <a:rPr lang="en-US" smtClean="0"/>
              <a:t>6/19/2022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08705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r">
              <a:defRPr sz="1200"/>
            </a:lvl1pPr>
          </a:lstStyle>
          <a:p>
            <a:fld id="{825528D0-251A-41BC-8967-C65EDA3BFD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19552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08705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r">
              <a:defRPr sz="1200"/>
            </a:lvl1pPr>
          </a:lstStyle>
          <a:p>
            <a:fld id="{3854CEE7-15DE-41D9-8CA2-D1E137B1D850}" type="datetimeFigureOut">
              <a:rPr lang="en-US" smtClean="0"/>
              <a:t>6/19/2022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31925" y="1169988"/>
            <a:ext cx="4213225" cy="31607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638" tIns="46319" rIns="92638" bIns="4631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7708" y="4505662"/>
            <a:ext cx="5661660" cy="3687031"/>
          </a:xfrm>
          <a:prstGeom prst="rect">
            <a:avLst/>
          </a:prstGeom>
        </p:spPr>
        <p:txBody>
          <a:bodyPr vert="horz" lIns="92638" tIns="46319" rIns="92638" bIns="4631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08705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r">
              <a:defRPr sz="1200"/>
            </a:lvl1pPr>
          </a:lstStyle>
          <a:p>
            <a:fld id="{76317BBA-0BC6-419B-B826-088209688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19215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3470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333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1324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7156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6873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9184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9017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6911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8948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0404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3158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80956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3943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85207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98083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2260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90011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38149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30023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08526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1605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1800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51567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21715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02925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3117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99644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03458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89074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85507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63433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99269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9486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26810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30819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133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722087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30417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12401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03823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83342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3575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6334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659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2406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6818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0384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033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5EB2C-244D-4423-AD97-018ED6478B87}" type="datetime1">
              <a:rPr lang="en-US" smtClean="0"/>
              <a:t>6/19/2022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0655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41D1F-7576-4C60-B4EB-5115BC56CF40}" type="datetime1">
              <a:rPr lang="en-US" smtClean="0"/>
              <a:t>6/19/2022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5902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D1398-4D56-44F9-BA35-34ACF3159A64}" type="datetime1">
              <a:rPr lang="en-US" smtClean="0"/>
              <a:t>6/19/2022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932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F632E-48CB-4EEB-A6B6-DEC7AD7CC976}" type="datetime1">
              <a:rPr lang="en-US" smtClean="0"/>
              <a:t>6/19/2022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2618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EE52C-3A57-458E-95F6-96B2FA9D1DD4}" type="datetime1">
              <a:rPr lang="en-US" smtClean="0"/>
              <a:t>6/19/2022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95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FC747-A48A-4FF2-8EE4-3E95ECD1C2A8}" type="datetime1">
              <a:rPr lang="en-US" smtClean="0"/>
              <a:t>6/19/2022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927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F5758-AB7F-463D-B638-E1729B95E126}" type="datetime1">
              <a:rPr lang="en-US" smtClean="0"/>
              <a:t>6/19/2022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537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18C77-7DD0-4738-BF52-D0EC9F78A76E}" type="datetime1">
              <a:rPr lang="en-US" smtClean="0"/>
              <a:t>6/19/2022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4194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970CF-13D9-4E1D-A74F-2CFE4953FCDB}" type="datetime1">
              <a:rPr lang="en-US" smtClean="0"/>
              <a:t>6/19/2022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2740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C49B9-4E1C-4967-B9CF-0BF9FECBE837}" type="datetime1">
              <a:rPr lang="en-US" smtClean="0"/>
              <a:t>6/19/2022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694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38CBB-1F06-4333-9BBF-66628B15E581}" type="datetime1">
              <a:rPr lang="en-US" smtClean="0"/>
              <a:t>6/19/2022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983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5EC883-F03C-4CA3-AF62-BEF30EEA4F65}" type="datetime1">
              <a:rPr lang="en-US" smtClean="0"/>
              <a:t>6/19/2022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969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hyperlink" Target="mailto:dbiersach@bnl.gov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7.png"/><Relationship Id="rId7" Type="http://schemas.openxmlformats.org/officeDocument/2006/relationships/image" Target="NUL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19.png"/><Relationship Id="rId7" Type="http://schemas.openxmlformats.org/officeDocument/2006/relationships/image" Target="NUL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9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2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../media/image39.jpe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NULL"/><Relationship Id="rId9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18" Type="http://schemas.openxmlformats.org/officeDocument/2006/relationships/image" Target="NULL"/><Relationship Id="rId3" Type="http://schemas.openxmlformats.org/officeDocument/2006/relationships/image" Target="../media/image46.png"/><Relationship Id="rId21" Type="http://schemas.openxmlformats.org/officeDocument/2006/relationships/image" Target="../media/image63.png"/><Relationship Id="rId7" Type="http://schemas.openxmlformats.org/officeDocument/2006/relationships/image" Target="NULL"/><Relationship Id="rId12" Type="http://schemas.openxmlformats.org/officeDocument/2006/relationships/image" Target="NULL"/><Relationship Id="rId17" Type="http://schemas.openxmlformats.org/officeDocument/2006/relationships/image" Target="NULL"/><Relationship Id="rId2" Type="http://schemas.openxmlformats.org/officeDocument/2006/relationships/notesSlide" Target="../notesSlides/notesSlide23.xml"/><Relationship Id="rId16" Type="http://schemas.openxmlformats.org/officeDocument/2006/relationships/image" Target="NULL"/><Relationship Id="rId20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10" Type="http://schemas.openxmlformats.org/officeDocument/2006/relationships/image" Target="../media/image52.png"/><Relationship Id="rId19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Relationship Id="rId22" Type="http://schemas.openxmlformats.org/officeDocument/2006/relationships/image" Target="../media/image6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65.png"/><Relationship Id="rId7" Type="http://schemas.openxmlformats.org/officeDocument/2006/relationships/image" Target="NUL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../media/image72.png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75.png"/><Relationship Id="rId7" Type="http://schemas.openxmlformats.org/officeDocument/2006/relationships/image" Target="NUL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../media/image77.png"/><Relationship Id="rId10" Type="http://schemas.openxmlformats.org/officeDocument/2006/relationships/image" Target="NULL"/><Relationship Id="rId4" Type="http://schemas.openxmlformats.org/officeDocument/2006/relationships/image" Target="../media/image76.png"/><Relationship Id="rId9" Type="http://schemas.openxmlformats.org/officeDocument/2006/relationships/image" Target="NUL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7.png"/><Relationship Id="rId7" Type="http://schemas.openxmlformats.org/officeDocument/2006/relationships/image" Target="NUL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81.png"/><Relationship Id="rId7" Type="http://schemas.openxmlformats.org/officeDocument/2006/relationships/image" Target="NUL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../media/image83.gif"/><Relationship Id="rId4" Type="http://schemas.openxmlformats.org/officeDocument/2006/relationships/image" Target="../media/image82.png"/><Relationship Id="rId9" Type="http://schemas.openxmlformats.org/officeDocument/2006/relationships/image" Target="NUL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jpe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94.png"/><Relationship Id="rId7" Type="http://schemas.openxmlformats.org/officeDocument/2006/relationships/image" Target="NUL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gif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7.png"/><Relationship Id="rId7" Type="http://schemas.openxmlformats.org/officeDocument/2006/relationships/image" Target="NUL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image" Target="../media/image103.png"/><Relationship Id="rId7" Type="http://schemas.openxmlformats.org/officeDocument/2006/relationships/image" Target="NUL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105.png"/><Relationship Id="rId7" Type="http://schemas.openxmlformats.org/officeDocument/2006/relationships/image" Target="NUL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likegeeks.com/numpy-meshgrid" TargetMode="External"/><Relationship Id="rId4" Type="http://schemas.openxmlformats.org/officeDocument/2006/relationships/image" Target="../media/image11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9D8D1F-051C-48C7-91AB-482302FE3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</a:t>
            </a:fld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E6B80FB-A2B6-448B-9EA6-47A137F539D8}"/>
              </a:ext>
            </a:extLst>
          </p:cNvPr>
          <p:cNvGrpSpPr/>
          <p:nvPr/>
        </p:nvGrpSpPr>
        <p:grpSpPr>
          <a:xfrm>
            <a:off x="5725008" y="926279"/>
            <a:ext cx="3172691" cy="3923718"/>
            <a:chOff x="5697345" y="814191"/>
            <a:chExt cx="3172691" cy="3923718"/>
          </a:xfrm>
        </p:grpSpPr>
        <p:sp>
          <p:nvSpPr>
            <p:cNvPr id="10" name="TextBox 9"/>
            <p:cNvSpPr txBox="1"/>
            <p:nvPr/>
          </p:nvSpPr>
          <p:spPr>
            <a:xfrm>
              <a:off x="6023301" y="2308225"/>
              <a:ext cx="2520778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Dave Biersach</a:t>
              </a:r>
            </a:p>
            <a:p>
              <a:pPr algn="ctr"/>
              <a:r>
                <a:rPr lang="en-US" dirty="0"/>
                <a:t>Brookhaven National Laboratory</a:t>
              </a:r>
            </a:p>
            <a:p>
              <a:pPr algn="ctr"/>
              <a:r>
                <a:rPr lang="en-US" dirty="0">
                  <a:hlinkClick r:id="rId2"/>
                </a:rPr>
                <a:t>dbiersach@bnl.gov</a:t>
              </a:r>
              <a:endParaRPr lang="en-US" dirty="0"/>
            </a:p>
            <a:p>
              <a:pPr algn="ctr"/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8BD1FE5-8CB5-4983-AA2B-0B6C1209F452}"/>
                </a:ext>
              </a:extLst>
            </p:cNvPr>
            <p:cNvSpPr txBox="1"/>
            <p:nvPr/>
          </p:nvSpPr>
          <p:spPr>
            <a:xfrm>
              <a:off x="5697345" y="814191"/>
              <a:ext cx="317269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Foundations of</a:t>
              </a:r>
            </a:p>
            <a:p>
              <a:pPr algn="ctr"/>
              <a:r>
                <a:rPr lang="en-US" sz="2000" b="1" dirty="0"/>
                <a:t>Quantum Information Science </a:t>
              </a:r>
              <a:r>
                <a:rPr lang="en-US" sz="2000" dirty="0"/>
                <a:t>(QIS 101)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96F49F3-90CB-4580-B6E1-688074D23599}"/>
                </a:ext>
              </a:extLst>
            </p:cNvPr>
            <p:cNvSpPr txBox="1"/>
            <p:nvPr/>
          </p:nvSpPr>
          <p:spPr>
            <a:xfrm>
              <a:off x="5961841" y="4091578"/>
              <a:ext cx="264369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Session 15</a:t>
              </a:r>
            </a:p>
            <a:p>
              <a:pPr algn="ctr"/>
              <a:r>
                <a:rPr lang="en-US" dirty="0"/>
                <a:t>Vector Algebra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E8F0142-ECFC-49A0-A20F-FC96FABF43C8}"/>
              </a:ext>
            </a:extLst>
          </p:cNvPr>
          <p:cNvGrpSpPr/>
          <p:nvPr/>
        </p:nvGrpSpPr>
        <p:grpSpPr>
          <a:xfrm>
            <a:off x="337120" y="2496233"/>
            <a:ext cx="5331847" cy="3779990"/>
            <a:chOff x="337120" y="2496233"/>
            <a:chExt cx="5331847" cy="377999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8832D4A-5617-46DB-9DCD-50AC9971D6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7120" y="2496233"/>
              <a:ext cx="2461917" cy="377999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87B0963-E82A-433A-8DE4-C642C97336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60770" y="2496233"/>
              <a:ext cx="2808197" cy="1938563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87D095A-43D5-408E-A6E8-9DD7E66B1F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60770" y="4492514"/>
              <a:ext cx="2808197" cy="178370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06A550A9-13E2-41B1-AAF4-6A6BD9ED068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0590" y="4714038"/>
              <a:ext cx="1474976" cy="1474976"/>
            </a:xfrm>
            <a:prstGeom prst="rect">
              <a:avLst/>
            </a:prstGeom>
          </p:spPr>
        </p:pic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072BA07B-70DB-4F14-B45F-191539F1BD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6251" y="837531"/>
            <a:ext cx="3873585" cy="132808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02A7DBD-F029-4698-9BC7-351B5923220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6028" y="5701304"/>
            <a:ext cx="2330650" cy="568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0992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ADC54B3D-1C4B-49CF-AFEB-65AB270526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577" y="842449"/>
            <a:ext cx="7258845" cy="5807077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3D Cartesian Coordinates in matplotlib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z="1400" b="1" smtClean="0">
                <a:solidFill>
                  <a:schemeClr val="tx1"/>
                </a:solidFill>
              </a:rPr>
              <a:t>10</a:t>
            </a:fld>
            <a:endParaRPr lang="en-US" sz="1400" b="1" dirty="0">
              <a:solidFill>
                <a:schemeClr val="tx1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8B5C6DB-C35F-4225-ACDE-D29424117CCB}"/>
              </a:ext>
            </a:extLst>
          </p:cNvPr>
          <p:cNvCxnSpPr>
            <a:cxnSpLocks/>
          </p:cNvCxnSpPr>
          <p:nvPr/>
        </p:nvCxnSpPr>
        <p:spPr>
          <a:xfrm flipV="1">
            <a:off x="4645742" y="4343770"/>
            <a:ext cx="941726" cy="483331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B7B1A5A-4B90-41B1-95D0-8A51CFE212CE}"/>
              </a:ext>
            </a:extLst>
          </p:cNvPr>
          <p:cNvCxnSpPr>
            <a:cxnSpLocks/>
          </p:cNvCxnSpPr>
          <p:nvPr/>
        </p:nvCxnSpPr>
        <p:spPr>
          <a:xfrm>
            <a:off x="5541492" y="4343770"/>
            <a:ext cx="959321" cy="504455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7C1C7C9-5938-4AF5-9381-0642E586CF41}"/>
                  </a:ext>
                </a:extLst>
              </p:cNvPr>
              <p:cNvSpPr txBox="1"/>
              <p:nvPr/>
            </p:nvSpPr>
            <p:spPr>
              <a:xfrm rot="19934199">
                <a:off x="4698064" y="4305476"/>
                <a:ext cx="68882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n>
                            <a:solidFill>
                              <a:srgbClr val="0070C0"/>
                            </a:solidFill>
                          </a:ln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𝒘𝒊𝒅𝒕𝒉</m:t>
                      </m:r>
                    </m:oMath>
                  </m:oMathPara>
                </a14:m>
                <a:endParaRPr lang="en-US" b="1" dirty="0">
                  <a:ln>
                    <a:solidFill>
                      <a:srgbClr val="0070C0"/>
                    </a:solidFill>
                  </a:ln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7C1C7C9-5938-4AF5-9381-0642E586CF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934199">
                <a:off x="4698064" y="4305476"/>
                <a:ext cx="688820" cy="2769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A2B57AA-0530-41D9-A02C-8D96E1D8322F}"/>
                  </a:ext>
                </a:extLst>
              </p:cNvPr>
              <p:cNvSpPr txBox="1"/>
              <p:nvPr/>
            </p:nvSpPr>
            <p:spPr>
              <a:xfrm rot="1673832">
                <a:off x="5663652" y="4294788"/>
                <a:ext cx="78082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n>
                            <a:solidFill>
                              <a:srgbClr val="0070C0"/>
                            </a:solidFill>
                          </a:ln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𝒍𝒆𝒏𝒈𝒕𝒉</m:t>
                      </m:r>
                    </m:oMath>
                  </m:oMathPara>
                </a14:m>
                <a:endParaRPr lang="en-US" b="1" dirty="0">
                  <a:ln>
                    <a:solidFill>
                      <a:srgbClr val="0070C0"/>
                    </a:solidFill>
                  </a:ln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A2B57AA-0530-41D9-A02C-8D96E1D832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73832">
                <a:off x="5663652" y="4294788"/>
                <a:ext cx="780826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DEB1CAA-65D9-4AD7-89E4-D4786761D324}"/>
              </a:ext>
            </a:extLst>
          </p:cNvPr>
          <p:cNvCxnSpPr>
            <a:cxnSpLocks/>
          </p:cNvCxnSpPr>
          <p:nvPr/>
        </p:nvCxnSpPr>
        <p:spPr>
          <a:xfrm flipV="1">
            <a:off x="5905500" y="2140149"/>
            <a:ext cx="26194" cy="902113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9423A51-0446-42DC-8E83-49C5F739A728}"/>
              </a:ext>
            </a:extLst>
          </p:cNvPr>
          <p:cNvCxnSpPr>
            <a:cxnSpLocks/>
          </p:cNvCxnSpPr>
          <p:nvPr/>
        </p:nvCxnSpPr>
        <p:spPr>
          <a:xfrm>
            <a:off x="5918597" y="2187477"/>
            <a:ext cx="1012031" cy="452465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2309F55-D8D0-4E29-B715-2F1464ABE451}"/>
                  </a:ext>
                </a:extLst>
              </p:cNvPr>
              <p:cNvSpPr txBox="1"/>
              <p:nvPr/>
            </p:nvSpPr>
            <p:spPr>
              <a:xfrm rot="16200000">
                <a:off x="5352438" y="2426661"/>
                <a:ext cx="80791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n>
                            <a:solidFill>
                              <a:srgbClr val="0070C0"/>
                            </a:solidFill>
                          </a:ln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𝒉𝒆𝒊𝒈𝒉𝒕</m:t>
                      </m:r>
                    </m:oMath>
                  </m:oMathPara>
                </a14:m>
                <a:endParaRPr lang="en-US" b="1" dirty="0">
                  <a:ln>
                    <a:solidFill>
                      <a:srgbClr val="0070C0"/>
                    </a:solidFill>
                  </a:ln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2309F55-D8D0-4E29-B715-2F1464ABE4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5352438" y="2426661"/>
                <a:ext cx="807913" cy="2769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885479B-1497-4FE8-8853-BBB65568138E}"/>
                  </a:ext>
                </a:extLst>
              </p:cNvPr>
              <p:cNvSpPr txBox="1"/>
              <p:nvPr/>
            </p:nvSpPr>
            <p:spPr>
              <a:xfrm rot="1418092">
                <a:off x="6095253" y="2140892"/>
                <a:ext cx="81111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n>
                            <a:solidFill>
                              <a:srgbClr val="0070C0"/>
                            </a:solidFill>
                          </a:ln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𝒍𝒆𝒏𝒈𝒕𝒉</m:t>
                      </m:r>
                    </m:oMath>
                  </m:oMathPara>
                </a14:m>
                <a:endParaRPr lang="en-US" b="1" dirty="0">
                  <a:ln>
                    <a:solidFill>
                      <a:srgbClr val="0070C0"/>
                    </a:solidFill>
                  </a:ln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885479B-1497-4FE8-8853-BBB6556813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418092">
                <a:off x="6095253" y="2140892"/>
                <a:ext cx="811119" cy="27699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5BC88DD-37F3-4678-A8E5-665D5B72D9A8}"/>
              </a:ext>
            </a:extLst>
          </p:cNvPr>
          <p:cNvCxnSpPr>
            <a:cxnSpLocks/>
          </p:cNvCxnSpPr>
          <p:nvPr/>
        </p:nvCxnSpPr>
        <p:spPr>
          <a:xfrm flipH="1" flipV="1">
            <a:off x="3359944" y="2140149"/>
            <a:ext cx="27298" cy="902114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70E7C2F-4CCA-4134-B163-E53C431EA23B}"/>
              </a:ext>
            </a:extLst>
          </p:cNvPr>
          <p:cNvCxnSpPr>
            <a:cxnSpLocks/>
          </p:cNvCxnSpPr>
          <p:nvPr/>
        </p:nvCxnSpPr>
        <p:spPr>
          <a:xfrm flipV="1">
            <a:off x="3359944" y="1772125"/>
            <a:ext cx="945356" cy="415352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0A5BB205-6023-4ED4-AE0B-6C4F8D25480B}"/>
                  </a:ext>
                </a:extLst>
              </p:cNvPr>
              <p:cNvSpPr txBox="1"/>
              <p:nvPr/>
            </p:nvSpPr>
            <p:spPr>
              <a:xfrm rot="20196746">
                <a:off x="3344035" y="1715985"/>
                <a:ext cx="76260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n>
                            <a:solidFill>
                              <a:srgbClr val="0070C0"/>
                            </a:solidFill>
                          </a:ln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𝒘𝒊𝒅𝒕𝒉</m:t>
                      </m:r>
                    </m:oMath>
                  </m:oMathPara>
                </a14:m>
                <a:endParaRPr lang="en-US" b="1" dirty="0">
                  <a:ln>
                    <a:solidFill>
                      <a:srgbClr val="0070C0"/>
                    </a:solidFill>
                  </a:ln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0A5BB205-6023-4ED4-AE0B-6C4F8D2548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196746">
                <a:off x="3344035" y="1715985"/>
                <a:ext cx="762605" cy="2769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D58FCF41-62F6-4980-9FE2-861E17979F1C}"/>
                  </a:ext>
                </a:extLst>
              </p:cNvPr>
              <p:cNvSpPr txBox="1"/>
              <p:nvPr/>
            </p:nvSpPr>
            <p:spPr>
              <a:xfrm rot="15998881">
                <a:off x="2807396" y="2489487"/>
                <a:ext cx="80791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n>
                            <a:solidFill>
                              <a:srgbClr val="0070C0"/>
                            </a:solidFill>
                          </a:ln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𝒉𝒆𝒊𝒈𝒉𝒕</m:t>
                      </m:r>
                    </m:oMath>
                  </m:oMathPara>
                </a14:m>
                <a:endParaRPr lang="en-US" b="1" dirty="0">
                  <a:ln>
                    <a:solidFill>
                      <a:srgbClr val="0070C0"/>
                    </a:solidFill>
                  </a:ln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D58FCF41-62F6-4980-9FE2-861E17979F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5998881">
                <a:off x="2807396" y="2489487"/>
                <a:ext cx="807913" cy="27699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Oval 44">
            <a:extLst>
              <a:ext uri="{FF2B5EF4-FFF2-40B4-BE49-F238E27FC236}">
                <a16:creationId xmlns:a16="http://schemas.microsoft.com/office/drawing/2014/main" id="{14E0E08F-2983-4E2B-8216-D5C281C7B0CD}"/>
              </a:ext>
            </a:extLst>
          </p:cNvPr>
          <p:cNvSpPr/>
          <p:nvPr/>
        </p:nvSpPr>
        <p:spPr>
          <a:xfrm>
            <a:off x="3342708" y="2982036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05B03F14-4377-4D2A-B31F-49DD06F47AD3}"/>
              </a:ext>
            </a:extLst>
          </p:cNvPr>
          <p:cNvSpPr/>
          <p:nvPr/>
        </p:nvSpPr>
        <p:spPr>
          <a:xfrm>
            <a:off x="5859780" y="2996542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0EBA75AD-4CFB-4546-B471-FE510F2FC069}"/>
              </a:ext>
            </a:extLst>
          </p:cNvPr>
          <p:cNvSpPr/>
          <p:nvPr/>
        </p:nvSpPr>
        <p:spPr>
          <a:xfrm>
            <a:off x="4600022" y="4781381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5748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B9D852-F4B1-4EE4-8E11-4DD947E17F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6690" y="1135624"/>
            <a:ext cx="6609122" cy="5287299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3D Cartesian Coordinates in matplotlib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z="1400" b="1" smtClean="0">
                <a:solidFill>
                  <a:schemeClr val="tx1"/>
                </a:solidFill>
              </a:rPr>
              <a:t>11</a:t>
            </a:fld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377AD6D-544C-46C8-BA31-2A35A3D0A443}"/>
              </a:ext>
            </a:extLst>
          </p:cNvPr>
          <p:cNvSpPr txBox="1"/>
          <p:nvPr/>
        </p:nvSpPr>
        <p:spPr>
          <a:xfrm>
            <a:off x="5625893" y="4875971"/>
            <a:ext cx="383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sym typeface="Wingdings" panose="05000000000000000000" pitchFamily="2" charset="2"/>
              </a:rPr>
              <a:t></a:t>
            </a:r>
            <a:endParaRPr lang="en-US" dirty="0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81DFC38-11E7-4D38-AABD-9F1D3955D9AE}"/>
              </a:ext>
            </a:extLst>
          </p:cNvPr>
          <p:cNvSpPr txBox="1"/>
          <p:nvPr/>
        </p:nvSpPr>
        <p:spPr>
          <a:xfrm>
            <a:off x="5140125" y="2655305"/>
            <a:ext cx="383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sym typeface="Wingdings" panose="05000000000000000000" pitchFamily="2" charset="2"/>
              </a:rPr>
              <a:t></a:t>
            </a:r>
            <a:endParaRPr lang="en-US" dirty="0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120153C-254B-4F15-8561-422D93CB5550}"/>
              </a:ext>
            </a:extLst>
          </p:cNvPr>
          <p:cNvSpPr txBox="1"/>
          <p:nvPr/>
        </p:nvSpPr>
        <p:spPr>
          <a:xfrm>
            <a:off x="5494087" y="4418150"/>
            <a:ext cx="383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sym typeface="Wingdings" panose="05000000000000000000" pitchFamily="2" charset="2"/>
              </a:rPr>
              <a:t></a:t>
            </a:r>
            <a:endParaRPr lang="en-US" dirty="0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A0EDEA3-4DBC-4FB1-9C02-57EED9C56EC8}"/>
              </a:ext>
            </a:extLst>
          </p:cNvPr>
          <p:cNvSpPr txBox="1"/>
          <p:nvPr/>
        </p:nvSpPr>
        <p:spPr>
          <a:xfrm>
            <a:off x="5625893" y="2987610"/>
            <a:ext cx="383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sym typeface="Wingdings" panose="05000000000000000000" pitchFamily="2" charset="2"/>
              </a:rPr>
              <a:t></a:t>
            </a:r>
            <a:endParaRPr lang="en-US" dirty="0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3049520-0B47-4353-86DE-0C79AF5B0879}"/>
              </a:ext>
            </a:extLst>
          </p:cNvPr>
          <p:cNvSpPr txBox="1"/>
          <p:nvPr/>
        </p:nvSpPr>
        <p:spPr>
          <a:xfrm>
            <a:off x="5962362" y="4661808"/>
            <a:ext cx="383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sym typeface="Wingdings" panose="05000000000000000000" pitchFamily="2" charset="2"/>
              </a:rPr>
              <a:t></a:t>
            </a:r>
            <a:endParaRPr lang="en-US" dirty="0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5A0C927-E213-4A7B-A402-E44573620BDA}"/>
              </a:ext>
            </a:extLst>
          </p:cNvPr>
          <p:cNvSpPr txBox="1"/>
          <p:nvPr/>
        </p:nvSpPr>
        <p:spPr>
          <a:xfrm>
            <a:off x="5140125" y="4580694"/>
            <a:ext cx="383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defRPr>
            </a:lvl1pPr>
          </a:lstStyle>
          <a:p>
            <a:r>
              <a:rPr lang="en-US" dirty="0">
                <a:sym typeface="Wingdings" panose="05000000000000000000" pitchFamily="2" charset="2"/>
              </a:rPr>
              <a:t></a:t>
            </a:r>
            <a:endParaRPr 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74560FA-0B79-486A-AD61-B91CD0CFA920}"/>
              </a:ext>
            </a:extLst>
          </p:cNvPr>
          <p:cNvSpPr txBox="1"/>
          <p:nvPr/>
        </p:nvSpPr>
        <p:spPr>
          <a:xfrm>
            <a:off x="5962362" y="2811949"/>
            <a:ext cx="383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defRPr>
            </a:lvl1pPr>
          </a:lstStyle>
          <a:p>
            <a:r>
              <a:rPr lang="en-US" dirty="0">
                <a:sym typeface="Wingdings" panose="05000000000000000000" pitchFamily="2" charset="2"/>
              </a:rPr>
              <a:t></a:t>
            </a:r>
            <a:endParaRPr lang="en-US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D2A0120-7517-4669-8E71-77DC9E849947}"/>
              </a:ext>
            </a:extLst>
          </p:cNvPr>
          <p:cNvSpPr txBox="1"/>
          <p:nvPr/>
        </p:nvSpPr>
        <p:spPr>
          <a:xfrm>
            <a:off x="5494087" y="2511197"/>
            <a:ext cx="383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defRPr>
            </a:lvl1pPr>
          </a:lstStyle>
          <a:p>
            <a:r>
              <a:rPr lang="en-US" dirty="0">
                <a:sym typeface="Wingdings" panose="05000000000000000000" pitchFamily="2" charset="2"/>
              </a:rPr>
              <a:t></a:t>
            </a:r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FDFF5F6-BE50-4C1D-8125-03D708916E7B}"/>
              </a:ext>
            </a:extLst>
          </p:cNvPr>
          <p:cNvGrpSpPr/>
          <p:nvPr/>
        </p:nvGrpSpPr>
        <p:grpSpPr>
          <a:xfrm>
            <a:off x="3419626" y="4544866"/>
            <a:ext cx="1855071" cy="553437"/>
            <a:chOff x="4757574" y="3841866"/>
            <a:chExt cx="1855071" cy="553437"/>
          </a:xfrm>
        </p:grpSpPr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4CE37C30-1482-4B17-AA83-411B5C5008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7574" y="3890848"/>
              <a:ext cx="941726" cy="483331"/>
            </a:xfrm>
            <a:prstGeom prst="straightConnector1">
              <a:avLst/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C422C656-F679-4DC0-9030-7D5BDB0AB32F}"/>
                </a:ext>
              </a:extLst>
            </p:cNvPr>
            <p:cNvCxnSpPr>
              <a:cxnSpLocks/>
            </p:cNvCxnSpPr>
            <p:nvPr/>
          </p:nvCxnSpPr>
          <p:spPr>
            <a:xfrm>
              <a:off x="5653324" y="3890848"/>
              <a:ext cx="959321" cy="504455"/>
            </a:xfrm>
            <a:prstGeom prst="straightConnector1">
              <a:avLst/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DA3C35D0-D829-420E-A19D-678AD1C9AAC5}"/>
                    </a:ext>
                  </a:extLst>
                </p:cNvPr>
                <p:cNvSpPr txBox="1"/>
                <p:nvPr/>
              </p:nvSpPr>
              <p:spPr>
                <a:xfrm rot="19934199">
                  <a:off x="4809896" y="3852554"/>
                  <a:ext cx="688820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n>
                              <a:solidFill>
                                <a:srgbClr val="0070C0"/>
                              </a:solidFill>
                            </a:ln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𝒘𝒊𝒅𝒕𝒉</m:t>
                        </m:r>
                      </m:oMath>
                    </m:oMathPara>
                  </a14:m>
                  <a:endParaRPr lang="en-US" b="1" dirty="0">
                    <a:ln>
                      <a:solidFill>
                        <a:srgbClr val="0070C0"/>
                      </a:solidFill>
                    </a:ln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DA3C35D0-D829-420E-A19D-678AD1C9AAC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9934199">
                  <a:off x="4809896" y="3852554"/>
                  <a:ext cx="688820" cy="276999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E43C5BA7-8205-40FD-AEC0-FE27126E8116}"/>
                    </a:ext>
                  </a:extLst>
                </p:cNvPr>
                <p:cNvSpPr txBox="1"/>
                <p:nvPr/>
              </p:nvSpPr>
              <p:spPr>
                <a:xfrm rot="1673832">
                  <a:off x="5775484" y="3841866"/>
                  <a:ext cx="780826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n>
                              <a:solidFill>
                                <a:srgbClr val="0070C0"/>
                              </a:solidFill>
                            </a:ln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𝒍𝒆𝒏𝒈𝒕𝒉</m:t>
                        </m:r>
                      </m:oMath>
                    </m:oMathPara>
                  </a14:m>
                  <a:endParaRPr lang="en-US" b="1" dirty="0">
                    <a:ln>
                      <a:solidFill>
                        <a:srgbClr val="0070C0"/>
                      </a:solidFill>
                    </a:ln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E43C5BA7-8205-40FD-AEC0-FE27126E811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73832">
                  <a:off x="5775484" y="3841866"/>
                  <a:ext cx="780826" cy="276999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A8B1CAB9-36CF-4588-936C-A854ADDDF70C}"/>
              </a:ext>
            </a:extLst>
          </p:cNvPr>
          <p:cNvGrpSpPr/>
          <p:nvPr/>
        </p:nvGrpSpPr>
        <p:grpSpPr>
          <a:xfrm>
            <a:off x="6457950" y="2730224"/>
            <a:ext cx="1312733" cy="902113"/>
            <a:chOff x="6475587" y="2511523"/>
            <a:chExt cx="1312733" cy="902113"/>
          </a:xfrm>
        </p:grpSpPr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011F8001-22E9-4C5B-A2B9-A10D81E1FAE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3192" y="2511523"/>
              <a:ext cx="26194" cy="902113"/>
            </a:xfrm>
            <a:prstGeom prst="straightConnector1">
              <a:avLst/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B0D9837B-3FCE-4716-B298-1CCF0ACE7646}"/>
                </a:ext>
              </a:extLst>
            </p:cNvPr>
            <p:cNvCxnSpPr>
              <a:cxnSpLocks/>
            </p:cNvCxnSpPr>
            <p:nvPr/>
          </p:nvCxnSpPr>
          <p:spPr>
            <a:xfrm>
              <a:off x="6776289" y="2558851"/>
              <a:ext cx="1012031" cy="452465"/>
            </a:xfrm>
            <a:prstGeom prst="straightConnector1">
              <a:avLst/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184D5AC1-7E1A-46B5-8ADA-BB8DA8C0E0CC}"/>
                    </a:ext>
                  </a:extLst>
                </p:cNvPr>
                <p:cNvSpPr txBox="1"/>
                <p:nvPr/>
              </p:nvSpPr>
              <p:spPr>
                <a:xfrm rot="16200000">
                  <a:off x="6210130" y="2798035"/>
                  <a:ext cx="80791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n>
                              <a:solidFill>
                                <a:srgbClr val="0070C0"/>
                              </a:solidFill>
                            </a:ln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𝒉𝒆𝒊𝒈𝒉𝒕</m:t>
                        </m:r>
                      </m:oMath>
                    </m:oMathPara>
                  </a14:m>
                  <a:endParaRPr lang="en-US" b="1" dirty="0">
                    <a:ln>
                      <a:solidFill>
                        <a:srgbClr val="0070C0"/>
                      </a:solidFill>
                    </a:ln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184D5AC1-7E1A-46B5-8ADA-BB8DA8C0E0C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6210130" y="2798035"/>
                  <a:ext cx="807913" cy="276999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E5177BC4-1910-4B25-984A-1F02A75D9595}"/>
                    </a:ext>
                  </a:extLst>
                </p:cNvPr>
                <p:cNvSpPr txBox="1"/>
                <p:nvPr/>
              </p:nvSpPr>
              <p:spPr>
                <a:xfrm rot="1418092">
                  <a:off x="6952945" y="2512266"/>
                  <a:ext cx="81111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n>
                              <a:solidFill>
                                <a:srgbClr val="0070C0"/>
                              </a:solidFill>
                            </a:ln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𝒍𝒆𝒏𝒈𝒕𝒉</m:t>
                        </m:r>
                      </m:oMath>
                    </m:oMathPara>
                  </a14:m>
                  <a:endParaRPr lang="en-US" b="1" dirty="0">
                    <a:ln>
                      <a:solidFill>
                        <a:srgbClr val="0070C0"/>
                      </a:solidFill>
                    </a:ln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E5177BC4-1910-4B25-984A-1F02A75D959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418092">
                  <a:off x="6952945" y="2512266"/>
                  <a:ext cx="811119" cy="276999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DC3C4E0C-4201-3940-42D4-435FECB618E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6769" y="1516043"/>
            <a:ext cx="4211601" cy="1753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951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8" grpId="0"/>
      <p:bldP spid="31" grpId="0"/>
      <p:bldP spid="35" grpId="0"/>
      <p:bldP spid="39" grpId="0"/>
      <p:bldP spid="41" grpId="0"/>
      <p:bldP spid="42" grpId="0"/>
      <p:bldP spid="4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DF01C35-CF0B-029D-8C4F-0E557C4E0D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7611" y="1468581"/>
            <a:ext cx="5648778" cy="511790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plot3d_monolith.py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z="1400" b="1" smtClean="0">
                <a:solidFill>
                  <a:schemeClr val="tx1"/>
                </a:solidFill>
              </a:rPr>
              <a:t>12</a:t>
            </a:fld>
            <a:endParaRPr lang="en-US" sz="1400" b="1" dirty="0">
              <a:solidFill>
                <a:schemeClr val="tx1"/>
              </a:solidFill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6B5F8DA-9536-4BA0-8CAF-F4DAB8610CF4}"/>
              </a:ext>
            </a:extLst>
          </p:cNvPr>
          <p:cNvGrpSpPr/>
          <p:nvPr/>
        </p:nvGrpSpPr>
        <p:grpSpPr>
          <a:xfrm>
            <a:off x="6945100" y="1660742"/>
            <a:ext cx="1076632" cy="369332"/>
            <a:chOff x="4968362" y="2079211"/>
            <a:chExt cx="1076632" cy="369332"/>
          </a:xfrm>
        </p:grpSpPr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FAF6E51F-E30B-44E6-ABA8-2F7B42B66A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549349C-5330-433F-B8CE-34A31D9174A0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18DC2F3-9CF2-45E3-8F75-0C1A4F3AA539}"/>
              </a:ext>
            </a:extLst>
          </p:cNvPr>
          <p:cNvGrpSpPr/>
          <p:nvPr/>
        </p:nvGrpSpPr>
        <p:grpSpPr>
          <a:xfrm>
            <a:off x="6279974" y="4417181"/>
            <a:ext cx="1064340" cy="369332"/>
            <a:chOff x="3647644" y="5421073"/>
            <a:chExt cx="1064340" cy="369332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B8827D4-C65E-4707-AA1A-E34BB433CF8C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57355F5E-A46C-4EDD-A01C-F875D64BD31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636238CC-AA3D-4675-A2F9-883AB76908AD}"/>
              </a:ext>
            </a:extLst>
          </p:cNvPr>
          <p:cNvGrpSpPr/>
          <p:nvPr/>
        </p:nvGrpSpPr>
        <p:grpSpPr>
          <a:xfrm>
            <a:off x="4228076" y="3942045"/>
            <a:ext cx="1068643" cy="369332"/>
            <a:chOff x="3647644" y="4910075"/>
            <a:chExt cx="1068643" cy="369332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785C479-9905-4FCD-B649-AE549B92DE46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831C4E05-6916-4344-9CAC-73C785029A3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62E21929-1368-4104-9E50-1095664FA9F3}"/>
              </a:ext>
            </a:extLst>
          </p:cNvPr>
          <p:cNvGrpSpPr/>
          <p:nvPr/>
        </p:nvGrpSpPr>
        <p:grpSpPr>
          <a:xfrm>
            <a:off x="6467355" y="5539478"/>
            <a:ext cx="1068643" cy="369332"/>
            <a:chOff x="3647644" y="5359159"/>
            <a:chExt cx="1068643" cy="369332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2D3A85C-8C3C-4C49-AAD2-9B2763969A19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01085BE4-9C4C-427D-973C-9BF6AC01D03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DF8FF33F-6891-4AD1-8450-F4B6EE5DAD60}"/>
              </a:ext>
            </a:extLst>
          </p:cNvPr>
          <p:cNvGrpSpPr/>
          <p:nvPr/>
        </p:nvGrpSpPr>
        <p:grpSpPr>
          <a:xfrm>
            <a:off x="4613947" y="3266819"/>
            <a:ext cx="1075303" cy="369332"/>
            <a:chOff x="6289887" y="2128061"/>
            <a:chExt cx="1075303" cy="369332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CA2E67E-783B-4002-88DD-96BF864A60C8}"/>
                </a:ext>
              </a:extLst>
            </p:cNvPr>
            <p:cNvSpPr txBox="1"/>
            <p:nvPr/>
          </p:nvSpPr>
          <p:spPr>
            <a:xfrm>
              <a:off x="6981732" y="212806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03B1F164-8669-496D-84DB-6843A9141F3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89887" y="231272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08896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B9D852-F4B1-4EE4-8E11-4DD947E17F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6690" y="1135624"/>
            <a:ext cx="6609122" cy="5287299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3D Cartesian Coordinates in matplotlib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z="1400" b="1" smtClean="0">
                <a:solidFill>
                  <a:schemeClr val="tx1"/>
                </a:solidFill>
              </a:rPr>
              <a:t>13</a:t>
            </a:fld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377AD6D-544C-46C8-BA31-2A35A3D0A443}"/>
              </a:ext>
            </a:extLst>
          </p:cNvPr>
          <p:cNvSpPr txBox="1"/>
          <p:nvPr/>
        </p:nvSpPr>
        <p:spPr>
          <a:xfrm>
            <a:off x="5578593" y="2696546"/>
            <a:ext cx="383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  <a:sym typeface="Wingdings" panose="05000000000000000000" pitchFamily="2" charset="2"/>
              </a:rPr>
              <a:t></a:t>
            </a:r>
            <a:endParaRPr lang="en-US" b="1" dirty="0">
              <a:ln>
                <a:solidFill>
                  <a:srgbClr val="00B050"/>
                </a:solidFill>
              </a:ln>
              <a:solidFill>
                <a:srgbClr val="00B05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81DFC38-11E7-4D38-AABD-9F1D3955D9AE}"/>
              </a:ext>
            </a:extLst>
          </p:cNvPr>
          <p:cNvSpPr txBox="1"/>
          <p:nvPr/>
        </p:nvSpPr>
        <p:spPr>
          <a:xfrm>
            <a:off x="5074201" y="4942561"/>
            <a:ext cx="383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  <a:sym typeface="Wingdings" panose="05000000000000000000" pitchFamily="2" charset="2"/>
              </a:rPr>
              <a:t></a:t>
            </a:r>
            <a:endParaRPr lang="en-US" b="1" dirty="0">
              <a:ln>
                <a:solidFill>
                  <a:srgbClr val="00B050"/>
                </a:solidFill>
              </a:ln>
              <a:solidFill>
                <a:srgbClr val="00B050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120153C-254B-4F15-8561-422D93CB5550}"/>
              </a:ext>
            </a:extLst>
          </p:cNvPr>
          <p:cNvSpPr txBox="1"/>
          <p:nvPr/>
        </p:nvSpPr>
        <p:spPr>
          <a:xfrm>
            <a:off x="5984173" y="4162624"/>
            <a:ext cx="383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  <a:sym typeface="Wingdings" panose="05000000000000000000" pitchFamily="2" charset="2"/>
              </a:rPr>
              <a:t></a:t>
            </a:r>
            <a:endParaRPr lang="en-US" b="1" dirty="0">
              <a:ln>
                <a:solidFill>
                  <a:srgbClr val="00B050"/>
                </a:solidFill>
              </a:ln>
              <a:solidFill>
                <a:srgbClr val="00B050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A0EDEA3-4DBC-4FB1-9C02-57EED9C56EC8}"/>
              </a:ext>
            </a:extLst>
          </p:cNvPr>
          <p:cNvSpPr txBox="1"/>
          <p:nvPr/>
        </p:nvSpPr>
        <p:spPr>
          <a:xfrm>
            <a:off x="6165479" y="3358468"/>
            <a:ext cx="383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  <a:sym typeface="Wingdings" panose="05000000000000000000" pitchFamily="2" charset="2"/>
              </a:rPr>
              <a:t></a:t>
            </a:r>
            <a:endParaRPr lang="en-US" b="1" dirty="0">
              <a:ln>
                <a:solidFill>
                  <a:srgbClr val="00B050"/>
                </a:solidFill>
              </a:ln>
              <a:solidFill>
                <a:srgbClr val="00B050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3049520-0B47-4353-86DE-0C79AF5B0879}"/>
              </a:ext>
            </a:extLst>
          </p:cNvPr>
          <p:cNvSpPr txBox="1"/>
          <p:nvPr/>
        </p:nvSpPr>
        <p:spPr>
          <a:xfrm>
            <a:off x="5140841" y="3730513"/>
            <a:ext cx="383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  <a:sym typeface="Wingdings" panose="05000000000000000000" pitchFamily="2" charset="2"/>
              </a:rPr>
              <a:t></a:t>
            </a:r>
            <a:endParaRPr lang="en-US" b="1" dirty="0">
              <a:ln>
                <a:solidFill>
                  <a:srgbClr val="00B050"/>
                </a:solidFill>
              </a:ln>
              <a:solidFill>
                <a:srgbClr val="00B050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5A0C927-E213-4A7B-A402-E44573620BDA}"/>
              </a:ext>
            </a:extLst>
          </p:cNvPr>
          <p:cNvSpPr txBox="1"/>
          <p:nvPr/>
        </p:nvSpPr>
        <p:spPr>
          <a:xfrm>
            <a:off x="5560485" y="4580694"/>
            <a:ext cx="383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defRPr>
            </a:lvl1pPr>
          </a:lstStyle>
          <a:p>
            <a:r>
              <a:rPr lang="en-US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  <a:sym typeface="Wingdings" panose="05000000000000000000" pitchFamily="2" charset="2"/>
              </a:rPr>
              <a:t></a:t>
            </a:r>
            <a:endParaRPr lang="en-US" b="1" dirty="0">
              <a:ln>
                <a:solidFill>
                  <a:srgbClr val="00B050"/>
                </a:solidFill>
              </a:ln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9489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8" grpId="0"/>
      <p:bldP spid="31" grpId="0"/>
      <p:bldP spid="35" grpId="0"/>
      <p:bldP spid="39" grpId="0"/>
      <p:bldP spid="4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B9D852-F4B1-4EE4-8E11-4DD947E17F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6690" y="1135624"/>
            <a:ext cx="6609122" cy="5287299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3D Cartesian Coordinates in matplotlib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z="1400" b="1" smtClean="0">
                <a:solidFill>
                  <a:schemeClr val="tx1"/>
                </a:solidFill>
              </a:rPr>
              <a:t>14</a:t>
            </a:fld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377AD6D-544C-46C8-BA31-2A35A3D0A443}"/>
              </a:ext>
            </a:extLst>
          </p:cNvPr>
          <p:cNvSpPr txBox="1"/>
          <p:nvPr/>
        </p:nvSpPr>
        <p:spPr>
          <a:xfrm>
            <a:off x="5578593" y="2696546"/>
            <a:ext cx="383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  <a:sym typeface="Wingdings" panose="05000000000000000000" pitchFamily="2" charset="2"/>
              </a:rPr>
              <a:t></a:t>
            </a:r>
            <a:endParaRPr lang="en-US" b="1" dirty="0">
              <a:ln>
                <a:solidFill>
                  <a:srgbClr val="00B050"/>
                </a:solidFill>
              </a:ln>
              <a:solidFill>
                <a:srgbClr val="00B05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81DFC38-11E7-4D38-AABD-9F1D3955D9AE}"/>
              </a:ext>
            </a:extLst>
          </p:cNvPr>
          <p:cNvSpPr txBox="1"/>
          <p:nvPr/>
        </p:nvSpPr>
        <p:spPr>
          <a:xfrm>
            <a:off x="5074201" y="4942561"/>
            <a:ext cx="383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  <a:sym typeface="Wingdings" panose="05000000000000000000" pitchFamily="2" charset="2"/>
              </a:rPr>
              <a:t></a:t>
            </a:r>
            <a:endParaRPr lang="en-US" b="1" dirty="0">
              <a:ln>
                <a:solidFill>
                  <a:srgbClr val="00B050"/>
                </a:solidFill>
              </a:ln>
              <a:solidFill>
                <a:srgbClr val="00B050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A0EDEA3-4DBC-4FB1-9C02-57EED9C56EC8}"/>
              </a:ext>
            </a:extLst>
          </p:cNvPr>
          <p:cNvSpPr txBox="1"/>
          <p:nvPr/>
        </p:nvSpPr>
        <p:spPr>
          <a:xfrm>
            <a:off x="6165479" y="3358468"/>
            <a:ext cx="383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  <a:sym typeface="Wingdings" panose="05000000000000000000" pitchFamily="2" charset="2"/>
              </a:rPr>
              <a:t></a:t>
            </a:r>
            <a:endParaRPr lang="en-US" b="1" dirty="0">
              <a:ln>
                <a:solidFill>
                  <a:srgbClr val="00B050"/>
                </a:solidFill>
              </a:ln>
              <a:solidFill>
                <a:srgbClr val="00B050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3049520-0B47-4353-86DE-0C79AF5B0879}"/>
              </a:ext>
            </a:extLst>
          </p:cNvPr>
          <p:cNvSpPr txBox="1"/>
          <p:nvPr/>
        </p:nvSpPr>
        <p:spPr>
          <a:xfrm>
            <a:off x="5140841" y="3730513"/>
            <a:ext cx="383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  <a:sym typeface="Wingdings" panose="05000000000000000000" pitchFamily="2" charset="2"/>
              </a:rPr>
              <a:t></a:t>
            </a:r>
            <a:endParaRPr lang="en-US" b="1" dirty="0">
              <a:ln>
                <a:solidFill>
                  <a:srgbClr val="00B050"/>
                </a:solidFill>
              </a:ln>
              <a:solidFill>
                <a:srgbClr val="00B050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5A0C927-E213-4A7B-A402-E44573620BDA}"/>
              </a:ext>
            </a:extLst>
          </p:cNvPr>
          <p:cNvSpPr txBox="1"/>
          <p:nvPr/>
        </p:nvSpPr>
        <p:spPr>
          <a:xfrm>
            <a:off x="5560485" y="4580694"/>
            <a:ext cx="383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defRPr>
            </a:lvl1pPr>
          </a:lstStyle>
          <a:p>
            <a:r>
              <a:rPr lang="en-US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  <a:sym typeface="Wingdings" panose="05000000000000000000" pitchFamily="2" charset="2"/>
              </a:rPr>
              <a:t></a:t>
            </a:r>
            <a:endParaRPr lang="en-US" b="1" dirty="0">
              <a:ln>
                <a:solidFill>
                  <a:srgbClr val="00B050"/>
                </a:solidFill>
              </a:ln>
              <a:solidFill>
                <a:srgbClr val="00B05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7232486-8B51-4AE7-9018-C20F39B3A4F1}"/>
              </a:ext>
            </a:extLst>
          </p:cNvPr>
          <p:cNvSpPr txBox="1"/>
          <p:nvPr/>
        </p:nvSpPr>
        <p:spPr>
          <a:xfrm>
            <a:off x="5625893" y="4875971"/>
            <a:ext cx="383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sym typeface="Wingdings" panose="05000000000000000000" pitchFamily="2" charset="2"/>
              </a:rPr>
              <a:t></a:t>
            </a:r>
            <a:endParaRPr lang="en-US" dirty="0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D3D5F1E-E972-418F-B138-2C64E1B6F6FB}"/>
              </a:ext>
            </a:extLst>
          </p:cNvPr>
          <p:cNvSpPr txBox="1"/>
          <p:nvPr/>
        </p:nvSpPr>
        <p:spPr>
          <a:xfrm>
            <a:off x="5140125" y="2655305"/>
            <a:ext cx="383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sym typeface="Wingdings" panose="05000000000000000000" pitchFamily="2" charset="2"/>
              </a:rPr>
              <a:t></a:t>
            </a:r>
            <a:endParaRPr lang="en-US" dirty="0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5A582A9-BC40-450A-86A7-3656D4B77690}"/>
              </a:ext>
            </a:extLst>
          </p:cNvPr>
          <p:cNvSpPr txBox="1"/>
          <p:nvPr/>
        </p:nvSpPr>
        <p:spPr>
          <a:xfrm>
            <a:off x="5494087" y="4418150"/>
            <a:ext cx="383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sym typeface="Wingdings" panose="05000000000000000000" pitchFamily="2" charset="2"/>
              </a:rPr>
              <a:t></a:t>
            </a:r>
            <a:endParaRPr lang="en-US" dirty="0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EC294CD-E3CC-46CD-B034-839E4841935E}"/>
              </a:ext>
            </a:extLst>
          </p:cNvPr>
          <p:cNvSpPr txBox="1"/>
          <p:nvPr/>
        </p:nvSpPr>
        <p:spPr>
          <a:xfrm>
            <a:off x="5625893" y="2987610"/>
            <a:ext cx="383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sym typeface="Wingdings" panose="05000000000000000000" pitchFamily="2" charset="2"/>
              </a:rPr>
              <a:t></a:t>
            </a:r>
            <a:endParaRPr lang="en-US" dirty="0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E56F9C4-C3EA-4119-8779-31B5E9357130}"/>
              </a:ext>
            </a:extLst>
          </p:cNvPr>
          <p:cNvSpPr txBox="1"/>
          <p:nvPr/>
        </p:nvSpPr>
        <p:spPr>
          <a:xfrm>
            <a:off x="5962362" y="4661808"/>
            <a:ext cx="383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sym typeface="Wingdings" panose="05000000000000000000" pitchFamily="2" charset="2"/>
              </a:rPr>
              <a:t></a:t>
            </a:r>
            <a:endParaRPr lang="en-US" dirty="0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EE04C58-D25B-4F61-8DAE-D85C40589098}"/>
              </a:ext>
            </a:extLst>
          </p:cNvPr>
          <p:cNvSpPr txBox="1"/>
          <p:nvPr/>
        </p:nvSpPr>
        <p:spPr>
          <a:xfrm>
            <a:off x="5140125" y="4580694"/>
            <a:ext cx="383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defRPr>
            </a:lvl1pPr>
          </a:lstStyle>
          <a:p>
            <a:r>
              <a:rPr lang="en-US" dirty="0">
                <a:sym typeface="Wingdings" panose="05000000000000000000" pitchFamily="2" charset="2"/>
              </a:rPr>
              <a:t></a:t>
            </a:r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6408859-C88F-4FD5-A678-0E4327F6F4D0}"/>
              </a:ext>
            </a:extLst>
          </p:cNvPr>
          <p:cNvSpPr txBox="1"/>
          <p:nvPr/>
        </p:nvSpPr>
        <p:spPr>
          <a:xfrm>
            <a:off x="5962362" y="2811949"/>
            <a:ext cx="383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defRPr>
            </a:lvl1pPr>
          </a:lstStyle>
          <a:p>
            <a:r>
              <a:rPr lang="en-US" dirty="0">
                <a:sym typeface="Wingdings" panose="05000000000000000000" pitchFamily="2" charset="2"/>
              </a:rPr>
              <a:t></a:t>
            </a:r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B5B89CB-96D3-4874-827F-1D65540CA776}"/>
              </a:ext>
            </a:extLst>
          </p:cNvPr>
          <p:cNvSpPr txBox="1"/>
          <p:nvPr/>
        </p:nvSpPr>
        <p:spPr>
          <a:xfrm>
            <a:off x="5494087" y="2511197"/>
            <a:ext cx="383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defRPr>
            </a:lvl1pPr>
          </a:lstStyle>
          <a:p>
            <a:r>
              <a:rPr lang="en-US" dirty="0">
                <a:sym typeface="Wingdings" panose="05000000000000000000" pitchFamily="2" charset="2"/>
              </a:rPr>
              <a:t></a:t>
            </a:r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8548FF7-C28F-497E-B1BD-F7F4A679DA81}"/>
              </a:ext>
            </a:extLst>
          </p:cNvPr>
          <p:cNvSpPr txBox="1"/>
          <p:nvPr/>
        </p:nvSpPr>
        <p:spPr>
          <a:xfrm>
            <a:off x="5984173" y="4162624"/>
            <a:ext cx="383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  <a:sym typeface="Wingdings" panose="05000000000000000000" pitchFamily="2" charset="2"/>
              </a:rPr>
              <a:t></a:t>
            </a:r>
            <a:endParaRPr lang="en-US" b="1" dirty="0">
              <a:ln>
                <a:solidFill>
                  <a:srgbClr val="00B050"/>
                </a:solidFill>
              </a:ln>
              <a:solidFill>
                <a:srgbClr val="00B050"/>
              </a:solidFill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C64710AA-D908-496F-A10E-988EE09A76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622" y="1353738"/>
            <a:ext cx="5553321" cy="1170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785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plot3d_monolith.py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z="1400" b="1" smtClean="0">
                <a:solidFill>
                  <a:schemeClr val="tx1"/>
                </a:solidFill>
              </a:rPr>
              <a:t>15</a:t>
            </a:fld>
            <a:endParaRPr lang="en-US" sz="1400" b="1" dirty="0">
              <a:solidFill>
                <a:schemeClr val="tx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B98236F-16FF-6467-84C2-E4C0686C19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374" y="1468581"/>
            <a:ext cx="7523251" cy="4702032"/>
          </a:xfrm>
          <a:prstGeom prst="rect">
            <a:avLst/>
          </a:prstGeom>
        </p:spPr>
      </p:pic>
      <p:grpSp>
        <p:nvGrpSpPr>
          <p:cNvPr id="45" name="Group 44">
            <a:extLst>
              <a:ext uri="{FF2B5EF4-FFF2-40B4-BE49-F238E27FC236}">
                <a16:creationId xmlns:a16="http://schemas.microsoft.com/office/drawing/2014/main" id="{CF986BD9-43AD-5A50-444D-F58C21794910}"/>
              </a:ext>
            </a:extLst>
          </p:cNvPr>
          <p:cNvGrpSpPr/>
          <p:nvPr/>
        </p:nvGrpSpPr>
        <p:grpSpPr>
          <a:xfrm>
            <a:off x="2658110" y="1449105"/>
            <a:ext cx="1076632" cy="369332"/>
            <a:chOff x="4968362" y="2079211"/>
            <a:chExt cx="1076632" cy="369332"/>
          </a:xfrm>
        </p:grpSpPr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D36FE133-6B9B-F021-600F-319F27F078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0122E46B-A48B-9637-759A-EC80D82042DF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01FC9CE7-7B11-0095-8BF8-A59AEEA1785D}"/>
              </a:ext>
            </a:extLst>
          </p:cNvPr>
          <p:cNvGrpSpPr/>
          <p:nvPr/>
        </p:nvGrpSpPr>
        <p:grpSpPr>
          <a:xfrm>
            <a:off x="7543101" y="1885142"/>
            <a:ext cx="1076632" cy="369332"/>
            <a:chOff x="4704120" y="2356972"/>
            <a:chExt cx="1076632" cy="369332"/>
          </a:xfrm>
        </p:grpSpPr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F40E344D-590F-237E-6CA0-3DDFFA8BFA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020402B6-E7DF-2C34-868D-7496156CCEFE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5FEF08B9-802D-9B26-75DA-8D6FC83E7B6A}"/>
              </a:ext>
            </a:extLst>
          </p:cNvPr>
          <p:cNvGrpSpPr/>
          <p:nvPr/>
        </p:nvGrpSpPr>
        <p:grpSpPr>
          <a:xfrm>
            <a:off x="8275084" y="3420574"/>
            <a:ext cx="681843" cy="369332"/>
            <a:chOff x="3647644" y="4910075"/>
            <a:chExt cx="681843" cy="369332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1563C223-FFA9-6E2D-5C5B-97136614A38E}"/>
                </a:ext>
              </a:extLst>
            </p:cNvPr>
            <p:cNvSpPr txBox="1"/>
            <p:nvPr/>
          </p:nvSpPr>
          <p:spPr>
            <a:xfrm>
              <a:off x="39460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F606271D-1F88-2309-23FF-D1FFB2E7C2B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298385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CEC42426-55FA-5450-D351-8E319E51D086}"/>
              </a:ext>
            </a:extLst>
          </p:cNvPr>
          <p:cNvGrpSpPr/>
          <p:nvPr/>
        </p:nvGrpSpPr>
        <p:grpSpPr>
          <a:xfrm>
            <a:off x="2926121" y="3851541"/>
            <a:ext cx="1064340" cy="369332"/>
            <a:chOff x="3647644" y="5421073"/>
            <a:chExt cx="1064340" cy="369332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C8F3606E-542C-8D96-AC2A-66F72C9C562C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4AC9D5E6-77EB-FD62-6010-FB2AE277F2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9013D250-7A00-25D4-7B68-6F2932DFBE36}"/>
              </a:ext>
            </a:extLst>
          </p:cNvPr>
          <p:cNvGrpSpPr/>
          <p:nvPr/>
        </p:nvGrpSpPr>
        <p:grpSpPr>
          <a:xfrm>
            <a:off x="2865339" y="4281718"/>
            <a:ext cx="1068643" cy="369332"/>
            <a:chOff x="3647644" y="5359159"/>
            <a:chExt cx="1068643" cy="369332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9D967ECC-9E75-1BBE-7787-AAE175A220A4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3889CB4D-428B-134E-58C1-90BFF0109C4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8BCD46BF-73B7-8FF9-695B-43832B4E0901}"/>
              </a:ext>
            </a:extLst>
          </p:cNvPr>
          <p:cNvGrpSpPr/>
          <p:nvPr/>
        </p:nvGrpSpPr>
        <p:grpSpPr>
          <a:xfrm>
            <a:off x="4040285" y="5453864"/>
            <a:ext cx="1076632" cy="369332"/>
            <a:chOff x="2157212" y="5356391"/>
            <a:chExt cx="1076632" cy="369332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5DDE0CDB-0959-5DAA-ECCB-8B459A068844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A5C2EFB3-FD98-4E84-57C2-97E4E8F7A18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564DF9F0-1F48-FF8C-FCFC-138BC045227D}"/>
              </a:ext>
            </a:extLst>
          </p:cNvPr>
          <p:cNvGrpSpPr/>
          <p:nvPr/>
        </p:nvGrpSpPr>
        <p:grpSpPr>
          <a:xfrm>
            <a:off x="3743244" y="5807809"/>
            <a:ext cx="1076632" cy="369332"/>
            <a:chOff x="2157212" y="5356391"/>
            <a:chExt cx="1076632" cy="369332"/>
          </a:xfrm>
        </p:grpSpPr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E97415BD-DFF2-DC15-7881-20FAB1AA0599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92DE57AC-980E-07CD-9178-A3A264B5FF4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83EE7E57-E8EE-8A81-1C73-B3D84E46F36E}"/>
              </a:ext>
            </a:extLst>
          </p:cNvPr>
          <p:cNvGrpSpPr/>
          <p:nvPr/>
        </p:nvGrpSpPr>
        <p:grpSpPr>
          <a:xfrm>
            <a:off x="2542663" y="4711895"/>
            <a:ext cx="1076632" cy="369332"/>
            <a:chOff x="2157212" y="5356391"/>
            <a:chExt cx="1076632" cy="369332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0D550609-0BD4-5A2C-A8A7-664CDAD7634E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EA24F52F-CBFB-34BE-80FD-DD5A38CB91F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97449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plot3d_monolith.py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z="1400" b="1" smtClean="0">
                <a:solidFill>
                  <a:schemeClr val="tx1"/>
                </a:solidFill>
              </a:rPr>
              <a:t>16</a:t>
            </a:fld>
            <a:endParaRPr lang="en-US" sz="1400" b="1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7D9BE5-DCF0-72D8-9BFF-AEF0A498E2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1344" y="2132774"/>
            <a:ext cx="6801312" cy="1862076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B798FDD6-19C9-3BB3-30A9-2CD09F3DEC12}"/>
              </a:ext>
            </a:extLst>
          </p:cNvPr>
          <p:cNvGrpSpPr/>
          <p:nvPr/>
        </p:nvGrpSpPr>
        <p:grpSpPr>
          <a:xfrm>
            <a:off x="7925336" y="2317704"/>
            <a:ext cx="1076632" cy="369332"/>
            <a:chOff x="4968362" y="2079211"/>
            <a:chExt cx="1076632" cy="369332"/>
          </a:xfrm>
        </p:grpSpPr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2BF93B6A-A3AC-40DE-FEA1-70A1BFC10F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00F5273-6B17-0DD4-BCDD-DDA5262F15F2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1686A57-A921-319F-971D-60D962FF813F}"/>
              </a:ext>
            </a:extLst>
          </p:cNvPr>
          <p:cNvGrpSpPr/>
          <p:nvPr/>
        </p:nvGrpSpPr>
        <p:grpSpPr>
          <a:xfrm>
            <a:off x="5774252" y="2961591"/>
            <a:ext cx="1076632" cy="369332"/>
            <a:chOff x="4704120" y="2356972"/>
            <a:chExt cx="1076632" cy="369332"/>
          </a:xfrm>
        </p:grpSpPr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A7749905-3BE7-746E-6735-A6BEACF899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6A1B14D-40D0-88FB-6DA7-3E77AB7D16A9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13761562-84F1-DA3C-DD0F-FC04E7E6BFF2}"/>
              </a:ext>
            </a:extLst>
          </p:cNvPr>
          <p:cNvSpPr/>
          <p:nvPr/>
        </p:nvSpPr>
        <p:spPr>
          <a:xfrm>
            <a:off x="5774252" y="2340189"/>
            <a:ext cx="2043118" cy="3055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71F4717-D520-01A6-0A5D-8EF5393EC705}"/>
              </a:ext>
            </a:extLst>
          </p:cNvPr>
          <p:cNvSpPr/>
          <p:nvPr/>
        </p:nvSpPr>
        <p:spPr>
          <a:xfrm>
            <a:off x="4225268" y="2993469"/>
            <a:ext cx="1403539" cy="3055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256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  <a:ln>
            <a:noFill/>
          </a:ln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plot3d_monolith.py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z="1400" b="1" smtClean="0">
                <a:solidFill>
                  <a:schemeClr val="tx1"/>
                </a:solidFill>
              </a:rPr>
              <a:t>17</a:t>
            </a:fld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559586A-C043-4A33-BAEE-F1194E8FEF70}"/>
              </a:ext>
            </a:extLst>
          </p:cNvPr>
          <p:cNvSpPr txBox="1"/>
          <p:nvPr/>
        </p:nvSpPr>
        <p:spPr>
          <a:xfrm>
            <a:off x="7938989" y="4949724"/>
            <a:ext cx="78166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  <a:sym typeface="Wingdings" panose="05000000000000000000" pitchFamily="2" charset="2"/>
              </a:rPr>
              <a:t></a:t>
            </a:r>
            <a:endParaRPr lang="en-US" sz="4400" dirty="0">
              <a:ln>
                <a:solidFill>
                  <a:srgbClr val="00B050"/>
                </a:solidFill>
              </a:ln>
              <a:solidFill>
                <a:srgbClr val="00B05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885EDD-4CE2-8655-DBB8-DA271CB8C5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3142" y="1386162"/>
            <a:ext cx="5777716" cy="5052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970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7F38514-40B4-AA0B-0AE6-E803F5B3FA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3142" y="1387989"/>
            <a:ext cx="5775627" cy="505078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  <a:ln>
            <a:noFill/>
          </a:ln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plot3d_monolith.py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z="1400" b="1" smtClean="0">
                <a:solidFill>
                  <a:schemeClr val="tx1"/>
                </a:solidFill>
              </a:rPr>
              <a:t>18</a:t>
            </a:fld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3E47879C-5D16-EB12-A09A-0AB21DBC2EA2}"/>
              </a:ext>
            </a:extLst>
          </p:cNvPr>
          <p:cNvSpPr/>
          <p:nvPr/>
        </p:nvSpPr>
        <p:spPr>
          <a:xfrm>
            <a:off x="626561" y="2023670"/>
            <a:ext cx="1634865" cy="1103455"/>
          </a:xfrm>
          <a:prstGeom prst="wedgeRoundRectCallout">
            <a:avLst>
              <a:gd name="adj1" fmla="val 122663"/>
              <a:gd name="adj2" fmla="val 7133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Left click and drag to rotate the plot</a:t>
            </a:r>
          </a:p>
        </p:txBody>
      </p:sp>
    </p:spTree>
    <p:extLst>
      <p:ext uri="{BB962C8B-B14F-4D97-AF65-F5344CB8AC3E}">
        <p14:creationId xmlns:p14="http://schemas.microsoft.com/office/powerpoint/2010/main" val="1915813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Drawing a Pyramid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z="1400" b="1" smtClean="0">
                <a:solidFill>
                  <a:schemeClr val="tx1"/>
                </a:solidFill>
              </a:rPr>
              <a:t>19</a:t>
            </a:fld>
            <a:endParaRPr lang="en-US" sz="1400" b="1"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F96198-4BB8-4AC7-B566-BEDDE5DAA0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6451" y="1575020"/>
            <a:ext cx="4251099" cy="340256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CE7E53C-1AB8-459A-9937-50BB31C9F136}"/>
                  </a:ext>
                </a:extLst>
              </p:cNvPr>
              <p:cNvSpPr txBox="1"/>
              <p:nvPr/>
            </p:nvSpPr>
            <p:spPr>
              <a:xfrm>
                <a:off x="1952317" y="5471652"/>
                <a:ext cx="523936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/>
                  <a:t>Draw a pyramid with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𝑙𝑒𝑛𝑔𝑡h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𝑤𝑖𝑑𝑡h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=150</m:t>
                    </m:r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h𝑒𝑖𝑔h𝑡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𝑙𝑒𝑛𝑔𝑡h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∗ </m:t>
                    </m:r>
                    <m:r>
                      <a:rPr lang="el-GR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𝝋</m:t>
                    </m:r>
                  </m:oMath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CE7E53C-1AB8-459A-9937-50BB31C9F1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2317" y="5471652"/>
                <a:ext cx="5239365" cy="707886"/>
              </a:xfrm>
              <a:prstGeom prst="rect">
                <a:avLst/>
              </a:prstGeom>
              <a:blipFill>
                <a:blip r:embed="rId4"/>
                <a:stretch>
                  <a:fillRect t="-5172" b="-146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426028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15</a:t>
            </a:r>
            <a:r>
              <a:rPr lang="en-US" sz="3200" dirty="0">
                <a:latin typeface="+mn-lt"/>
              </a:rPr>
              <a:t> –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895851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Understand 3D </a:t>
            </a:r>
            <a:r>
              <a:rPr lang="en-US" sz="2400" b="1" dirty="0"/>
              <a:t>axes</a:t>
            </a:r>
            <a:r>
              <a:rPr lang="en-US" sz="2400" dirty="0"/>
              <a:t> in </a:t>
            </a:r>
            <a:r>
              <a:rPr lang="en-US" sz="2400" b="1" dirty="0">
                <a:solidFill>
                  <a:srgbClr val="00B050"/>
                </a:solidFill>
              </a:rPr>
              <a:t>matplotlib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Plot Archimedes' Spiral in 3D using </a:t>
            </a:r>
            <a:r>
              <a:rPr lang="en-US" sz="2400" b="1" dirty="0"/>
              <a:t>cylindrical</a:t>
            </a:r>
            <a:r>
              <a:rPr lang="en-US" sz="2400" dirty="0"/>
              <a:t> coordinates 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Understand 3D </a:t>
            </a:r>
            <a:r>
              <a:rPr lang="en-US" sz="2400" b="1" dirty="0">
                <a:solidFill>
                  <a:srgbClr val="0070C0"/>
                </a:solidFill>
              </a:rPr>
              <a:t>vertices</a:t>
            </a:r>
            <a:r>
              <a:rPr lang="en-US" sz="2400" dirty="0"/>
              <a:t> and </a:t>
            </a:r>
            <a:r>
              <a:rPr lang="en-US" sz="2400" b="1" dirty="0">
                <a:solidFill>
                  <a:srgbClr val="7030A0"/>
                </a:solidFill>
              </a:rPr>
              <a:t>facets</a:t>
            </a:r>
            <a:r>
              <a:rPr lang="en-US" sz="2400" dirty="0"/>
              <a:t> in </a:t>
            </a:r>
            <a:r>
              <a:rPr lang="en-US" sz="2400" b="1" dirty="0">
                <a:solidFill>
                  <a:srgbClr val="00B050"/>
                </a:solidFill>
              </a:rPr>
              <a:t>matplotlib</a:t>
            </a: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Plot a 3D wireframe </a:t>
            </a:r>
            <a:r>
              <a:rPr lang="en-US" sz="2400" b="1" dirty="0"/>
              <a:t>monolith</a:t>
            </a:r>
            <a:r>
              <a:rPr lang="en-US" sz="2400" dirty="0"/>
              <a:t> using Cartesian coordinates</a:t>
            </a:r>
            <a:endParaRPr lang="en-US" sz="2400" b="1" dirty="0">
              <a:solidFill>
                <a:srgbClr val="0070C0"/>
              </a:solidFill>
            </a:endParaRP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Plot a 3D </a:t>
            </a:r>
            <a:r>
              <a:rPr lang="en-US" sz="2400" b="1" dirty="0"/>
              <a:t>pyramid</a:t>
            </a:r>
            <a:r>
              <a:rPr lang="en-US" sz="2400" dirty="0"/>
              <a:t> that conforms with the </a:t>
            </a:r>
            <a:r>
              <a:rPr lang="en-US" sz="2400" b="1" dirty="0">
                <a:solidFill>
                  <a:srgbClr val="FF0000"/>
                </a:solidFill>
              </a:rPr>
              <a:t>Golden Ratio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Relate </a:t>
            </a:r>
            <a:r>
              <a:rPr lang="en-US" sz="2400" u="sng" dirty="0"/>
              <a:t>poloidal</a:t>
            </a:r>
            <a:r>
              <a:rPr lang="en-US" sz="2400" dirty="0"/>
              <a:t> and </a:t>
            </a:r>
            <a:r>
              <a:rPr lang="en-US" sz="2400" u="sng" dirty="0"/>
              <a:t>toroidal</a:t>
            </a:r>
            <a:r>
              <a:rPr lang="en-US" sz="2400" dirty="0"/>
              <a:t> angles in </a:t>
            </a:r>
            <a:r>
              <a:rPr lang="en-US" sz="2400" b="1" dirty="0">
                <a:solidFill>
                  <a:srgbClr val="7030A0"/>
                </a:solidFill>
              </a:rPr>
              <a:t>spherical</a:t>
            </a:r>
            <a:r>
              <a:rPr lang="en-US" sz="2400" dirty="0"/>
              <a:t> coordinates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Use </a:t>
            </a:r>
            <a:r>
              <a:rPr lang="en-US" sz="2400" b="1" dirty="0">
                <a:solidFill>
                  <a:srgbClr val="00B050"/>
                </a:solidFill>
              </a:rPr>
              <a:t>Numpy</a:t>
            </a:r>
            <a:r>
              <a:rPr lang="en-US" sz="2400" dirty="0"/>
              <a:t> to generate the </a:t>
            </a:r>
            <a:r>
              <a:rPr lang="en-US" sz="2400" b="1" dirty="0">
                <a:solidFill>
                  <a:srgbClr val="FF0000"/>
                </a:solidFill>
              </a:rPr>
              <a:t>outer product </a:t>
            </a:r>
            <a:r>
              <a:rPr lang="en-US" sz="2400" dirty="0"/>
              <a:t>of two vectors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Plot a 3D sphere using only vertices (a </a:t>
            </a:r>
            <a:r>
              <a:rPr lang="en-US" sz="2400" b="1" dirty="0"/>
              <a:t>scatter</a:t>
            </a:r>
            <a:r>
              <a:rPr lang="en-US" sz="2400" dirty="0"/>
              <a:t> plot)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Plot a 3D </a:t>
            </a:r>
            <a:r>
              <a:rPr lang="en-US" sz="2400" b="1" dirty="0"/>
              <a:t>wireframe</a:t>
            </a:r>
            <a:r>
              <a:rPr lang="en-US" sz="2400" dirty="0"/>
              <a:t> and facets of a </a:t>
            </a:r>
            <a:r>
              <a:rPr lang="en-US" sz="2400" b="1" dirty="0">
                <a:solidFill>
                  <a:srgbClr val="00B050"/>
                </a:solidFill>
              </a:rPr>
              <a:t>sphere</a:t>
            </a:r>
            <a:r>
              <a:rPr lang="en-US" sz="2400" dirty="0"/>
              <a:t> and </a:t>
            </a:r>
            <a:r>
              <a:rPr lang="en-US" sz="2400" b="1" dirty="0">
                <a:solidFill>
                  <a:srgbClr val="00B050"/>
                </a:solidFill>
              </a:rPr>
              <a:t>torus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Plot the 3D </a:t>
            </a:r>
            <a:r>
              <a:rPr lang="en-US" sz="2400" b="1" dirty="0">
                <a:solidFill>
                  <a:srgbClr val="0070C0"/>
                </a:solidFill>
              </a:rPr>
              <a:t>surface plot</a:t>
            </a:r>
            <a:r>
              <a:rPr lang="en-US" sz="2400" dirty="0">
                <a:solidFill>
                  <a:srgbClr val="0070C0"/>
                </a:solidFill>
              </a:rPr>
              <a:t> </a:t>
            </a:r>
            <a:r>
              <a:rPr lang="en-US" sz="2400" dirty="0"/>
              <a:t>of a multivariable function</a:t>
            </a:r>
            <a:endParaRPr lang="en-US" sz="2400" b="1" dirty="0">
              <a:solidFill>
                <a:srgbClr val="0070C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76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Golden Ratio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20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999" y="2228943"/>
            <a:ext cx="2749010" cy="158831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102110" y="4325946"/>
                <a:ext cx="2047292" cy="10706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</m:oMath>
                  </m:oMathPara>
                </a14:m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2110" y="4325946"/>
                <a:ext cx="2047292" cy="107061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/>
              <p:cNvSpPr txBox="1"/>
              <p:nvPr/>
            </p:nvSpPr>
            <p:spPr>
              <a:xfrm>
                <a:off x="5729353" y="5169133"/>
                <a:ext cx="1592103" cy="7783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rad>
                            <m:radPr>
                              <m:degHide m:val="on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e>
                          </m:rad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9353" y="5169133"/>
                <a:ext cx="1592103" cy="77835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1102110" y="5299315"/>
                <a:ext cx="2045625" cy="7012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1+ 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2110" y="5299315"/>
                <a:ext cx="2045625" cy="70128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/>
              <p:cNvSpPr txBox="1"/>
              <p:nvPr/>
            </p:nvSpPr>
            <p:spPr>
              <a:xfrm>
                <a:off x="5130892" y="2775003"/>
                <a:ext cx="1502398" cy="7564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1+ 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0892" y="2775003"/>
                <a:ext cx="1502398" cy="75642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/>
              <p:cNvSpPr txBox="1"/>
              <p:nvPr/>
            </p:nvSpPr>
            <p:spPr>
              <a:xfrm>
                <a:off x="5190852" y="3801278"/>
                <a:ext cx="15806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+1=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0852" y="3801278"/>
                <a:ext cx="1580689" cy="369332"/>
              </a:xfrm>
              <a:prstGeom prst="rect">
                <a:avLst/>
              </a:prstGeom>
              <a:blipFill>
                <a:blip r:embed="rId8"/>
                <a:stretch>
                  <a:fillRect l="-4247" t="-1667" r="-1158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/>
              <p:cNvSpPr txBox="1"/>
              <p:nvPr/>
            </p:nvSpPr>
            <p:spPr>
              <a:xfrm>
                <a:off x="4471011" y="4604798"/>
                <a:ext cx="21166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−1=0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1011" y="4604798"/>
                <a:ext cx="2116669" cy="369332"/>
              </a:xfrm>
              <a:prstGeom prst="rect">
                <a:avLst/>
              </a:prstGeom>
              <a:blipFill>
                <a:blip r:embed="rId9"/>
                <a:stretch>
                  <a:fillRect l="-3161" r="-2874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16"/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458" y="365126"/>
            <a:ext cx="2350164" cy="152173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32100" y="365126"/>
            <a:ext cx="1902163" cy="152173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4217C88-96E5-566B-70B9-096C31AF5B83}"/>
              </a:ext>
            </a:extLst>
          </p:cNvPr>
          <p:cNvSpPr/>
          <p:nvPr/>
        </p:nvSpPr>
        <p:spPr>
          <a:xfrm>
            <a:off x="6339689" y="5169133"/>
            <a:ext cx="1016442" cy="883283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80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9687" y="365126"/>
            <a:ext cx="8264626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plot3d_pyramid.py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z="1400" b="1" smtClean="0">
                <a:solidFill>
                  <a:schemeClr val="tx1"/>
                </a:solidFill>
              </a:rPr>
              <a:t>21</a:t>
            </a:fld>
            <a:endParaRPr lang="en-US" sz="1400" b="1" dirty="0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CE638CE-28A5-E95F-588F-C08E5A858D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4530" y="1385862"/>
            <a:ext cx="5934940" cy="5202315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A29E36AD-8888-348F-E594-01F738BA4D82}"/>
              </a:ext>
            </a:extLst>
          </p:cNvPr>
          <p:cNvGrpSpPr/>
          <p:nvPr/>
        </p:nvGrpSpPr>
        <p:grpSpPr>
          <a:xfrm>
            <a:off x="4799873" y="1532745"/>
            <a:ext cx="1076632" cy="369332"/>
            <a:chOff x="4968362" y="2079211"/>
            <a:chExt cx="1076632" cy="369332"/>
          </a:xfrm>
        </p:grpSpPr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009F09B1-84A9-E41D-2814-1602262F1DC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3797D97-3610-8065-EF21-02E06082DDB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470A56D2-FE9F-8E7A-F89B-3063216E9A55}"/>
              </a:ext>
            </a:extLst>
          </p:cNvPr>
          <p:cNvGrpSpPr/>
          <p:nvPr/>
        </p:nvGrpSpPr>
        <p:grpSpPr>
          <a:xfrm>
            <a:off x="4069828" y="2003194"/>
            <a:ext cx="1076632" cy="369332"/>
            <a:chOff x="4704120" y="2356972"/>
            <a:chExt cx="1076632" cy="369332"/>
          </a:xfrm>
        </p:grpSpPr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AAFE86DA-9D04-3D00-5546-1D91D6AEA5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1B702BF2-F9DF-9F7E-B2C7-47585721C93E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02ED99EC-BB16-7292-066C-FD55D99452F4}"/>
              </a:ext>
            </a:extLst>
          </p:cNvPr>
          <p:cNvGrpSpPr/>
          <p:nvPr/>
        </p:nvGrpSpPr>
        <p:grpSpPr>
          <a:xfrm>
            <a:off x="5370142" y="2264591"/>
            <a:ext cx="1068643" cy="369332"/>
            <a:chOff x="3647644" y="4910075"/>
            <a:chExt cx="1068643" cy="369332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3DD8704-66C7-2B05-0D1B-8CC63483CA19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11DAD914-107B-3095-C3CA-F9B1AF21558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B40B4BB1-CE4F-641B-9A43-785DA05EF7D2}"/>
              </a:ext>
            </a:extLst>
          </p:cNvPr>
          <p:cNvGrpSpPr/>
          <p:nvPr/>
        </p:nvGrpSpPr>
        <p:grpSpPr>
          <a:xfrm>
            <a:off x="3615669" y="2645463"/>
            <a:ext cx="1064340" cy="369332"/>
            <a:chOff x="3647644" y="5421073"/>
            <a:chExt cx="1064340" cy="369332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C6276CAC-1E2C-CD3D-3BBB-4F510DAF62E9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7FB6196B-8C09-80E7-C5DF-5A52F2031B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876E66FA-00D5-ACFC-BCE1-B57F2F3B8CB2}"/>
              </a:ext>
            </a:extLst>
          </p:cNvPr>
          <p:cNvGrpSpPr/>
          <p:nvPr/>
        </p:nvGrpSpPr>
        <p:grpSpPr>
          <a:xfrm>
            <a:off x="5983355" y="3561441"/>
            <a:ext cx="1068643" cy="369332"/>
            <a:chOff x="3647644" y="5359159"/>
            <a:chExt cx="1068643" cy="369332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32905FC6-A015-9704-80D9-8060641C5118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A1CEA41C-77FC-A93E-365D-CB08D7DBE69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662CC66D-459B-27C0-2393-594CCC872288}"/>
              </a:ext>
            </a:extLst>
          </p:cNvPr>
          <p:cNvGrpSpPr/>
          <p:nvPr/>
        </p:nvGrpSpPr>
        <p:grpSpPr>
          <a:xfrm>
            <a:off x="7441360" y="4102913"/>
            <a:ext cx="1076632" cy="369332"/>
            <a:chOff x="2157212" y="5356391"/>
            <a:chExt cx="1076632" cy="369332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ED6BCC0C-9F91-4BA8-1E7C-9BA66D9292B2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26D0484F-9B33-1B9D-2B97-4D1C25D257A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F5B77606-4ABE-BDE4-EE3A-0DEF06D17C39}"/>
              </a:ext>
            </a:extLst>
          </p:cNvPr>
          <p:cNvGrpSpPr/>
          <p:nvPr/>
        </p:nvGrpSpPr>
        <p:grpSpPr>
          <a:xfrm>
            <a:off x="6413999" y="4287579"/>
            <a:ext cx="1076632" cy="369332"/>
            <a:chOff x="2157212" y="5356391"/>
            <a:chExt cx="1076632" cy="369332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94B1BB3E-4D56-6601-4B50-72F072CBB4CA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72B16281-724F-CB75-7782-725FC32F06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B290B521-B692-6F64-87B8-3839B75CBB44}"/>
              </a:ext>
            </a:extLst>
          </p:cNvPr>
          <p:cNvGrpSpPr/>
          <p:nvPr/>
        </p:nvGrpSpPr>
        <p:grpSpPr>
          <a:xfrm>
            <a:off x="7475759" y="5397400"/>
            <a:ext cx="1076632" cy="369332"/>
            <a:chOff x="2157212" y="5356391"/>
            <a:chExt cx="1076632" cy="369332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5927E55A-9D1A-0071-544C-03F2880477BC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91F5EBD4-714E-C677-1167-999592539E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817FA568-5167-0253-0141-27DE31BD8B9D}"/>
              </a:ext>
            </a:extLst>
          </p:cNvPr>
          <p:cNvGrpSpPr/>
          <p:nvPr/>
        </p:nvGrpSpPr>
        <p:grpSpPr>
          <a:xfrm>
            <a:off x="3438892" y="3925058"/>
            <a:ext cx="1076632" cy="369332"/>
            <a:chOff x="2157212" y="5356391"/>
            <a:chExt cx="1076632" cy="369332"/>
          </a:xfrm>
        </p:grpSpPr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20CF0C5A-8106-2382-0694-2CF2F155CA8B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97B29B69-A569-CFBF-211C-6F761BA240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683563A6-0BCD-54D0-D228-D9E527E801FA}"/>
              </a:ext>
            </a:extLst>
          </p:cNvPr>
          <p:cNvGrpSpPr/>
          <p:nvPr/>
        </p:nvGrpSpPr>
        <p:grpSpPr>
          <a:xfrm>
            <a:off x="4372673" y="6308208"/>
            <a:ext cx="1076632" cy="369332"/>
            <a:chOff x="2157212" y="5356391"/>
            <a:chExt cx="1076632" cy="369332"/>
          </a:xfrm>
        </p:grpSpPr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9C9F02CE-0B0D-F817-E54B-1E63121884EC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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8EEFAC8F-ACF7-88D8-9AE2-9ACEA90CB1A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30173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884005-FD64-4DF5-8CDF-7E06CCE274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577" y="842449"/>
            <a:ext cx="7258846" cy="5807078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9687" y="365126"/>
            <a:ext cx="8264626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plot3d_pyramid.py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z="1400" b="1" smtClean="0">
                <a:solidFill>
                  <a:schemeClr val="tx1"/>
                </a:solidFill>
              </a:rPr>
              <a:t>22</a:t>
            </a:fld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9F07673-EB58-48A3-9B4C-D540D793D316}"/>
              </a:ext>
            </a:extLst>
          </p:cNvPr>
          <p:cNvSpPr txBox="1"/>
          <p:nvPr/>
        </p:nvSpPr>
        <p:spPr>
          <a:xfrm>
            <a:off x="7938989" y="4949724"/>
            <a:ext cx="78166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  <a:sym typeface="Wingdings" panose="05000000000000000000" pitchFamily="2" charset="2"/>
              </a:rPr>
              <a:t></a:t>
            </a:r>
            <a:endParaRPr lang="en-US" sz="4400" dirty="0">
              <a:ln>
                <a:solidFill>
                  <a:srgbClr val="00B050"/>
                </a:solidFill>
              </a:ln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1176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83BD002-9B58-420C-9275-3D63618DEC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745" y="1186848"/>
            <a:ext cx="3038783" cy="3024605"/>
          </a:xfrm>
          <a:prstGeom prst="rect">
            <a:avLst/>
          </a:prstGeom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E7EDCF8-EEF6-4102-9A1E-041954EC14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6905" y="1664939"/>
            <a:ext cx="5203456" cy="4168048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9687" y="365126"/>
            <a:ext cx="8264626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7030A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plot3d_pyramid.py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z="1400" b="1" smtClean="0">
                <a:solidFill>
                  <a:schemeClr val="tx1"/>
                </a:solidFill>
              </a:rPr>
              <a:t>23</a:t>
            </a:fld>
            <a:endParaRPr lang="en-US" sz="1400" b="1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AD4524-5F78-46E6-B645-8AEC5559D1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122" y="4158849"/>
            <a:ext cx="3280031" cy="250291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4796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3D Axes in matplotlib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557107"/>
                <a:ext cx="7886700" cy="4637216"/>
              </a:xfrm>
            </p:spPr>
            <p:txBody>
              <a:bodyPr>
                <a:noAutofit/>
              </a:bodyPr>
              <a:lstStyle/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r>
                  <a:rPr lang="en-US" sz="2400" dirty="0">
                    <a:ea typeface="Cambria Math" panose="02040503050406030204" pitchFamily="18" charset="0"/>
                  </a:rPr>
                  <a:t>Constructing a 3D plot (Cartesian coordinates) using </a:t>
                </a:r>
                <a:r>
                  <a:rPr lang="en-US" sz="2400" b="1" dirty="0">
                    <a:ea typeface="Cambria Math" panose="02040503050406030204" pitchFamily="18" charset="0"/>
                  </a:rPr>
                  <a:t>matplotlib</a:t>
                </a:r>
                <a:r>
                  <a:rPr lang="en-US" sz="2400" dirty="0">
                    <a:ea typeface="Cambria Math" panose="02040503050406030204" pitchFamily="18" charset="0"/>
                  </a:rPr>
                  <a:t> can also be done using two other approaches:</a:t>
                </a:r>
              </a:p>
              <a:p>
                <a:pPr marL="457200" indent="-457200">
                  <a:spcBef>
                    <a:spcPts val="0"/>
                  </a:spcBef>
                  <a:spcAft>
                    <a:spcPts val="1200"/>
                  </a:spcAft>
                  <a:buFont typeface="+mj-lt"/>
                  <a:buAutoNum type="arabicPeriod"/>
                </a:pPr>
                <a:r>
                  <a:rPr lang="en-US" sz="2400" dirty="0">
                    <a:ea typeface="Cambria Math" panose="02040503050406030204" pitchFamily="18" charset="0"/>
                  </a:rPr>
                  <a:t>Provide three arrays containing the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coordinates and let </a:t>
                </a:r>
                <a:r>
                  <a:rPr lang="en-US" sz="2400" b="1" dirty="0">
                    <a:solidFill>
                      <a:srgbClr val="00B050"/>
                    </a:solidFill>
                    <a:ea typeface="Cambria Math" panose="02040503050406030204" pitchFamily="18" charset="0"/>
                  </a:rPr>
                  <a:t>matplotlib</a:t>
                </a:r>
                <a:r>
                  <a:rPr lang="en-US" sz="2400" dirty="0">
                    <a:ea typeface="Cambria Math" panose="02040503050406030204" pitchFamily="18" charset="0"/>
                  </a:rPr>
                  <a:t> determine how </a:t>
                </a:r>
                <a:r>
                  <a:rPr lang="en-US" sz="2400" b="1" i="1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best</a:t>
                </a:r>
                <a:r>
                  <a:rPr lang="en-US" sz="2400" dirty="0">
                    <a:ea typeface="Cambria Math" panose="02040503050406030204" pitchFamily="18" charset="0"/>
                  </a:rPr>
                  <a:t> to connect them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>
                    <a:ea typeface="Cambria Math" panose="02040503050406030204" pitchFamily="18" charset="0"/>
                  </a:rPr>
                  <a:t>No lines connecting the points = </a:t>
                </a:r>
                <a:r>
                  <a:rPr lang="en-US" sz="2000" b="1" dirty="0">
                    <a:ea typeface="Cambria Math" panose="02040503050406030204" pitchFamily="18" charset="0"/>
                  </a:rPr>
                  <a:t>scatter plot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>
                    <a:ea typeface="Cambria Math" panose="02040503050406030204" pitchFamily="18" charset="0"/>
                  </a:rPr>
                  <a:t>Only lines connecting the points = </a:t>
                </a:r>
                <a:r>
                  <a:rPr lang="en-US" sz="2000" b="1" dirty="0">
                    <a:ea typeface="Cambria Math" panose="02040503050406030204" pitchFamily="18" charset="0"/>
                  </a:rPr>
                  <a:t>wireframe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>
                    <a:ea typeface="Cambria Math" panose="02040503050406030204" pitchFamily="18" charset="0"/>
                  </a:rPr>
                  <a:t>Filled polygons connecting </a:t>
                </a:r>
                <a:r>
                  <a:rPr lang="en-US" sz="2000" i="1" dirty="0">
                    <a:ea typeface="Cambria Math" panose="02040503050406030204" pitchFamily="18" charset="0"/>
                  </a:rPr>
                  <a:t>nearby</a:t>
                </a:r>
                <a:r>
                  <a:rPr lang="en-US" sz="2000" dirty="0">
                    <a:ea typeface="Cambria Math" panose="02040503050406030204" pitchFamily="18" charset="0"/>
                  </a:rPr>
                  <a:t> points = </a:t>
                </a:r>
                <a:r>
                  <a:rPr lang="en-US" sz="2000" b="1" dirty="0">
                    <a:ea typeface="Cambria Math" panose="02040503050406030204" pitchFamily="18" charset="0"/>
                  </a:rPr>
                  <a:t>surface plot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>
                  <a:ea typeface="Cambria Math" panose="02040503050406030204" pitchFamily="18" charset="0"/>
                </a:endParaRP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endParaRPr lang="en-US" sz="2000" dirty="0"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557107"/>
                <a:ext cx="7886700" cy="4637216"/>
              </a:xfrm>
              <a:blipFill>
                <a:blip r:embed="rId3"/>
                <a:stretch>
                  <a:fillRect l="-1236" t="-1840" r="-12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598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7B7AD30-2AC0-4827-973F-070CF3D375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8775" y="1480213"/>
            <a:ext cx="6831931" cy="512394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Poloidal and Toroidal Angles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25</a:t>
            </a:fld>
            <a:endParaRPr lang="en-US" dirty="0"/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AC3B2264-4AF1-4A46-957C-27CA0A4D30F3}"/>
              </a:ext>
            </a:extLst>
          </p:cNvPr>
          <p:cNvGrpSpPr/>
          <p:nvPr/>
        </p:nvGrpSpPr>
        <p:grpSpPr>
          <a:xfrm>
            <a:off x="3997746" y="4483511"/>
            <a:ext cx="920841" cy="648928"/>
            <a:chOff x="3997746" y="4483511"/>
            <a:chExt cx="920841" cy="648928"/>
          </a:xfrm>
        </p:grpSpPr>
        <p:sp>
          <p:nvSpPr>
            <p:cNvPr id="10" name="Arc 9">
              <a:extLst>
                <a:ext uri="{FF2B5EF4-FFF2-40B4-BE49-F238E27FC236}">
                  <a16:creationId xmlns:a16="http://schemas.microsoft.com/office/drawing/2014/main" id="{6A9CF741-49E5-4C85-ABB7-6EDCA7F21E53}"/>
                </a:ext>
              </a:extLst>
            </p:cNvPr>
            <p:cNvSpPr/>
            <p:nvPr/>
          </p:nvSpPr>
          <p:spPr>
            <a:xfrm>
              <a:off x="3997746" y="4483511"/>
              <a:ext cx="920841" cy="648928"/>
            </a:xfrm>
            <a:prstGeom prst="arc">
              <a:avLst/>
            </a:prstGeom>
            <a:ln w="38100">
              <a:solidFill>
                <a:srgbClr val="00B05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C19E9376-8CBC-411F-82EA-99CFD0D5D7F4}"/>
                    </a:ext>
                  </a:extLst>
                </p:cNvPr>
                <p:cNvSpPr txBox="1"/>
                <p:nvPr/>
              </p:nvSpPr>
              <p:spPr>
                <a:xfrm>
                  <a:off x="4508500" y="4610351"/>
                  <a:ext cx="20197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n>
                              <a:solidFill>
                                <a:srgbClr val="00B050"/>
                              </a:solidFill>
                            </a:ln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𝒖</m:t>
                        </m:r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C19E9376-8CBC-411F-82EA-99CFD0D5D7F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08500" y="4610351"/>
                  <a:ext cx="201978" cy="276999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8C5124FD-2B2C-4A70-B603-B9C26DEC8644}"/>
              </a:ext>
            </a:extLst>
          </p:cNvPr>
          <p:cNvGrpSpPr/>
          <p:nvPr/>
        </p:nvGrpSpPr>
        <p:grpSpPr>
          <a:xfrm>
            <a:off x="3740096" y="4566179"/>
            <a:ext cx="1135286" cy="1032387"/>
            <a:chOff x="3740096" y="4566179"/>
            <a:chExt cx="1135286" cy="1032387"/>
          </a:xfrm>
        </p:grpSpPr>
        <p:sp>
          <p:nvSpPr>
            <p:cNvPr id="12" name="Arc 11">
              <a:extLst>
                <a:ext uri="{FF2B5EF4-FFF2-40B4-BE49-F238E27FC236}">
                  <a16:creationId xmlns:a16="http://schemas.microsoft.com/office/drawing/2014/main" id="{2BD4C7CC-E572-40A0-AD30-77F6B4B5FAD8}"/>
                </a:ext>
              </a:extLst>
            </p:cNvPr>
            <p:cNvSpPr/>
            <p:nvPr/>
          </p:nvSpPr>
          <p:spPr>
            <a:xfrm rot="7461237">
              <a:off x="3791545" y="4514730"/>
              <a:ext cx="1032387" cy="1135286"/>
            </a:xfrm>
            <a:prstGeom prst="arc">
              <a:avLst/>
            </a:prstGeom>
            <a:ln w="38100">
              <a:solidFill>
                <a:srgbClr val="0070C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70C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EC8DA53A-029B-428F-9CBF-351F7916BEF7}"/>
                    </a:ext>
                  </a:extLst>
                </p:cNvPr>
                <p:cNvSpPr txBox="1"/>
                <p:nvPr/>
              </p:nvSpPr>
              <p:spPr>
                <a:xfrm>
                  <a:off x="4301404" y="5290655"/>
                  <a:ext cx="19075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n>
                              <a:solidFill>
                                <a:srgbClr val="0070C0"/>
                              </a:solidFill>
                            </a:ln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oMath>
                    </m:oMathPara>
                  </a14:m>
                  <a:endParaRPr lang="en-US" b="1" dirty="0">
                    <a:ln>
                      <a:solidFill>
                        <a:srgbClr val="0070C0"/>
                      </a:solidFill>
                    </a:ln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EC8DA53A-029B-428F-9CBF-351F7916BEF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01404" y="5290655"/>
                  <a:ext cx="190758" cy="276999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C027C0F4-6318-4F82-AF50-35EB166F3136}"/>
              </a:ext>
            </a:extLst>
          </p:cNvPr>
          <p:cNvGrpSpPr/>
          <p:nvPr/>
        </p:nvGrpSpPr>
        <p:grpSpPr>
          <a:xfrm>
            <a:off x="4427245" y="4351859"/>
            <a:ext cx="1103980" cy="835550"/>
            <a:chOff x="4427245" y="4351859"/>
            <a:chExt cx="1103980" cy="835550"/>
          </a:xfrm>
        </p:grpSpPr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7DC61183-33A9-46AC-B687-82E9321307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27245" y="4351859"/>
              <a:ext cx="1103980" cy="835550"/>
            </a:xfrm>
            <a:prstGeom prst="straightConnector1">
              <a:avLst/>
            </a:prstGeom>
            <a:ln w="57150">
              <a:solidFill>
                <a:srgbClr val="7030A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D85F0854-D5D3-42C8-8412-3CAA2FF75982}"/>
                    </a:ext>
                  </a:extLst>
                </p:cNvPr>
                <p:cNvSpPr txBox="1"/>
                <p:nvPr/>
              </p:nvSpPr>
              <p:spPr>
                <a:xfrm>
                  <a:off x="5178158" y="4610351"/>
                  <a:ext cx="21319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n>
                              <a:solidFill>
                                <a:srgbClr val="7030A0"/>
                              </a:solidFill>
                            </a:ln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𝑹</m:t>
                        </m:r>
                      </m:oMath>
                    </m:oMathPara>
                  </a14:m>
                  <a:endParaRPr lang="en-US" b="1" dirty="0">
                    <a:ln>
                      <a:solidFill>
                        <a:srgbClr val="7030A0"/>
                      </a:solidFill>
                    </a:ln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D85F0854-D5D3-42C8-8412-3CAA2FF759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78158" y="4610351"/>
                  <a:ext cx="213199" cy="276999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9BF080D3-05BF-40D6-9199-E21915F2DB86}"/>
              </a:ext>
            </a:extLst>
          </p:cNvPr>
          <p:cNvGrpSpPr/>
          <p:nvPr/>
        </p:nvGrpSpPr>
        <p:grpSpPr>
          <a:xfrm>
            <a:off x="1276270" y="4807975"/>
            <a:ext cx="3158613" cy="339550"/>
            <a:chOff x="1276270" y="4807975"/>
            <a:chExt cx="3158613" cy="339550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18C9D4D0-209A-4A94-A02B-790388DEC4A6}"/>
                </a:ext>
              </a:extLst>
            </p:cNvPr>
            <p:cNvCxnSpPr>
              <a:cxnSpLocks/>
            </p:cNvCxnSpPr>
            <p:nvPr/>
          </p:nvCxnSpPr>
          <p:spPr>
            <a:xfrm>
              <a:off x="1276270" y="5147525"/>
              <a:ext cx="3158613" cy="0"/>
            </a:xfrm>
            <a:prstGeom prst="straightConnector1">
              <a:avLst/>
            </a:prstGeom>
            <a:ln w="57150">
              <a:solidFill>
                <a:srgbClr val="7030A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4FD5BF67-B650-4AA8-9F35-B678267694E3}"/>
                    </a:ext>
                  </a:extLst>
                </p:cNvPr>
                <p:cNvSpPr txBox="1"/>
                <p:nvPr/>
              </p:nvSpPr>
              <p:spPr>
                <a:xfrm>
                  <a:off x="2692102" y="4807975"/>
                  <a:ext cx="21319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n>
                              <a:solidFill>
                                <a:srgbClr val="7030A0"/>
                              </a:solidFill>
                            </a:ln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𝑹</m:t>
                        </m:r>
                      </m:oMath>
                    </m:oMathPara>
                  </a14:m>
                  <a:endParaRPr lang="en-US" b="1" dirty="0">
                    <a:ln>
                      <a:solidFill>
                        <a:srgbClr val="7030A0"/>
                      </a:solidFill>
                    </a:ln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4FD5BF67-B650-4AA8-9F35-B678267694E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92102" y="4807975"/>
                  <a:ext cx="213199" cy="276999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530B3819-5552-4663-8A38-F000914281C8}"/>
              </a:ext>
            </a:extLst>
          </p:cNvPr>
          <p:cNvGrpSpPr/>
          <p:nvPr/>
        </p:nvGrpSpPr>
        <p:grpSpPr>
          <a:xfrm>
            <a:off x="4432426" y="3484766"/>
            <a:ext cx="1125259" cy="840529"/>
            <a:chOff x="4432426" y="3484766"/>
            <a:chExt cx="1125259" cy="840529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E2F572FC-798A-4AD8-97E7-5B4FA0DB47DE}"/>
                </a:ext>
              </a:extLst>
            </p:cNvPr>
            <p:cNvCxnSpPr/>
            <p:nvPr/>
          </p:nvCxnSpPr>
          <p:spPr>
            <a:xfrm>
              <a:off x="4432426" y="3484766"/>
              <a:ext cx="1125259" cy="840529"/>
            </a:xfrm>
            <a:prstGeom prst="straightConnector1">
              <a:avLst/>
            </a:prstGeom>
            <a:ln w="38100">
              <a:solidFill>
                <a:srgbClr val="FFC00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7F343064-6EFA-4305-80D4-579D6ED5BC55}"/>
                    </a:ext>
                  </a:extLst>
                </p:cNvPr>
                <p:cNvSpPr txBox="1"/>
                <p:nvPr/>
              </p:nvSpPr>
              <p:spPr>
                <a:xfrm>
                  <a:off x="4904182" y="3503635"/>
                  <a:ext cx="29328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1" i="1" smtClean="0">
                                <a:ln>
                                  <a:solidFill>
                                    <a:srgbClr val="FFC000"/>
                                  </a:solidFill>
                                </a:ln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n>
                                  <a:solidFill>
                                    <a:srgbClr val="FFC000"/>
                                  </a:solidFill>
                                </a:ln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𝑹</m:t>
                            </m:r>
                          </m:e>
                          <m:sub>
                            <m:r>
                              <a:rPr lang="en-US" b="1" i="1" smtClean="0">
                                <a:ln>
                                  <a:solidFill>
                                    <a:srgbClr val="FFC000"/>
                                  </a:solidFill>
                                </a:ln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𝒕</m:t>
                            </m:r>
                          </m:sub>
                        </m:sSub>
                      </m:oMath>
                    </m:oMathPara>
                  </a14:m>
                  <a:endParaRPr lang="en-US" b="1" dirty="0">
                    <a:ln>
                      <a:solidFill>
                        <a:srgbClr val="FFC000"/>
                      </a:solidFill>
                    </a:ln>
                    <a:solidFill>
                      <a:srgbClr val="FFC000"/>
                    </a:solidFill>
                  </a:endParaRPr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7F343064-6EFA-4305-80D4-579D6ED5BC5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04182" y="3503635"/>
                  <a:ext cx="293285" cy="276999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806E61E1-D03F-4455-B600-CDDF435DCE9C}"/>
              </a:ext>
            </a:extLst>
          </p:cNvPr>
          <p:cNvGrpSpPr/>
          <p:nvPr/>
        </p:nvGrpSpPr>
        <p:grpSpPr>
          <a:xfrm>
            <a:off x="4413117" y="5150061"/>
            <a:ext cx="1125259" cy="840529"/>
            <a:chOff x="4413117" y="5150061"/>
            <a:chExt cx="1125259" cy="840529"/>
          </a:xfrm>
        </p:grpSpPr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05F3488F-5B5A-445F-B833-0D78C1CCAE88}"/>
                </a:ext>
              </a:extLst>
            </p:cNvPr>
            <p:cNvCxnSpPr/>
            <p:nvPr/>
          </p:nvCxnSpPr>
          <p:spPr>
            <a:xfrm>
              <a:off x="4413117" y="5150061"/>
              <a:ext cx="1125259" cy="840529"/>
            </a:xfrm>
            <a:prstGeom prst="straightConnector1">
              <a:avLst/>
            </a:prstGeom>
            <a:ln w="38100">
              <a:solidFill>
                <a:srgbClr val="FFC00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3457602B-B671-4B75-8097-627D47D47950}"/>
                    </a:ext>
                  </a:extLst>
                </p:cNvPr>
                <p:cNvSpPr txBox="1"/>
                <p:nvPr/>
              </p:nvSpPr>
              <p:spPr>
                <a:xfrm>
                  <a:off x="4884873" y="5168930"/>
                  <a:ext cx="29328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1" i="1" smtClean="0">
                                <a:ln>
                                  <a:solidFill>
                                    <a:srgbClr val="FFC000"/>
                                  </a:solidFill>
                                </a:ln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n>
                                  <a:solidFill>
                                    <a:srgbClr val="FFC000"/>
                                  </a:solidFill>
                                </a:ln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𝑹</m:t>
                            </m:r>
                          </m:e>
                          <m:sub>
                            <m:r>
                              <a:rPr lang="en-US" b="1" i="1" smtClean="0">
                                <a:ln>
                                  <a:solidFill>
                                    <a:srgbClr val="FFC000"/>
                                  </a:solidFill>
                                </a:ln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𝒕</m:t>
                            </m:r>
                          </m:sub>
                        </m:sSub>
                      </m:oMath>
                    </m:oMathPara>
                  </a14:m>
                  <a:endParaRPr lang="en-US" b="1" dirty="0">
                    <a:ln>
                      <a:solidFill>
                        <a:srgbClr val="FFC000"/>
                      </a:solidFill>
                    </a:ln>
                    <a:solidFill>
                      <a:srgbClr val="FFC000"/>
                    </a:solidFill>
                  </a:endParaRPr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3457602B-B671-4B75-8097-627D47D4795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84873" y="5168930"/>
                  <a:ext cx="293285" cy="276999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0B28E0F-1A42-47C1-A67E-994B3A016EEF}"/>
                  </a:ext>
                </a:extLst>
              </p:cNvPr>
              <p:cNvSpPr txBox="1"/>
              <p:nvPr/>
            </p:nvSpPr>
            <p:spPr>
              <a:xfrm>
                <a:off x="363941" y="2126294"/>
                <a:ext cx="196233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n>
                          <a:solidFill>
                            <a:srgbClr val="7030A0"/>
                          </a:solidFill>
                        </a:ln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b="0" i="1" smtClean="0">
                        <a:ln>
                          <a:solidFill>
                            <a:srgbClr val="7030A0"/>
                          </a:solidFill>
                        </a:ln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radius of sphere</a:t>
                </a:r>
                <a:endParaRPr lang="en-US" b="1" dirty="0"/>
              </a:p>
            </p:txBody>
          </p:sp>
        </mc:Choice>
        <mc:Fallback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0B28E0F-1A42-47C1-A67E-994B3A016E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941" y="2126294"/>
                <a:ext cx="1962332" cy="276999"/>
              </a:xfrm>
              <a:prstGeom prst="rect">
                <a:avLst/>
              </a:prstGeom>
              <a:blipFill>
                <a:blip r:embed="rId10"/>
                <a:stretch>
                  <a:fillRect l="-311" t="-28889" r="-6832" b="-5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D5A34E1-D95E-434C-8848-17BF2A9B01C5}"/>
                  </a:ext>
                </a:extLst>
              </p:cNvPr>
              <p:cNvSpPr txBox="1"/>
              <p:nvPr/>
            </p:nvSpPr>
            <p:spPr>
              <a:xfrm>
                <a:off x="363941" y="1438901"/>
                <a:ext cx="3097643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b="1" i="1" smtClean="0">
                        <a:ln>
                          <a:solidFill>
                            <a:srgbClr val="00B050"/>
                          </a:solidFill>
                        </a:ln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𝒖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</m:oMath>
                </a14:m>
                <a:r>
                  <a:rPr lang="en-US" dirty="0"/>
                  <a:t> </a:t>
                </a:r>
                <a:r>
                  <a:rPr lang="en-US" b="1" dirty="0"/>
                  <a:t>poloidal</a:t>
                </a:r>
                <a:r>
                  <a:rPr lang="en-US" dirty="0"/>
                  <a:t> (latitude)</a:t>
                </a:r>
              </a:p>
              <a:p>
                <a:r>
                  <a:rPr lang="en-US" dirty="0"/>
                  <a:t>North to South Pole (vertical)</a:t>
                </a: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D5A34E1-D95E-434C-8848-17BF2A9B01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941" y="1438901"/>
                <a:ext cx="3097643" cy="553998"/>
              </a:xfrm>
              <a:prstGeom prst="rect">
                <a:avLst/>
              </a:prstGeom>
              <a:blipFill>
                <a:blip r:embed="rId11"/>
                <a:stretch>
                  <a:fillRect l="-4724" t="-14286" r="-4528" b="-252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8DAE64AA-4F3C-4939-B5D3-26170CD395D7}"/>
                  </a:ext>
                </a:extLst>
              </p:cNvPr>
              <p:cNvSpPr txBox="1"/>
              <p:nvPr/>
            </p:nvSpPr>
            <p:spPr>
              <a:xfrm>
                <a:off x="5439813" y="1465465"/>
                <a:ext cx="3363293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b="1" i="1" smtClean="0">
                        <a:ln>
                          <a:solidFill>
                            <a:srgbClr val="0070C0"/>
                          </a:solidFill>
                        </a:ln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≤2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</m:oMath>
                </a14:m>
                <a:r>
                  <a:rPr lang="en-US" dirty="0"/>
                  <a:t> </a:t>
                </a:r>
                <a:r>
                  <a:rPr lang="en-US" b="1" dirty="0"/>
                  <a:t>toroidal</a:t>
                </a:r>
                <a:r>
                  <a:rPr lang="en-US" dirty="0"/>
                  <a:t> (longitude)</a:t>
                </a:r>
              </a:p>
              <a:p>
                <a:pPr algn="r"/>
                <a:r>
                  <a:rPr lang="en-US" dirty="0"/>
                  <a:t>Around the slice (horizontal)</a:t>
                </a: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8DAE64AA-4F3C-4939-B5D3-26170CD395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9813" y="1465465"/>
                <a:ext cx="3363293" cy="553998"/>
              </a:xfrm>
              <a:prstGeom prst="rect">
                <a:avLst/>
              </a:prstGeom>
              <a:blipFill>
                <a:blip r:embed="rId12"/>
                <a:stretch>
                  <a:fillRect l="-2174" t="-14286" r="-4348" b="-252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7741F67-2F91-4E52-91B5-C57F4DA69929}"/>
                  </a:ext>
                </a:extLst>
              </p:cNvPr>
              <p:cNvSpPr txBox="1"/>
              <p:nvPr/>
            </p:nvSpPr>
            <p:spPr>
              <a:xfrm>
                <a:off x="7124248" y="2147710"/>
                <a:ext cx="16788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n>
                              <a:solidFill>
                                <a:srgbClr val="FFC000"/>
                              </a:solidFill>
                            </a:ln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n>
                              <a:solidFill>
                                <a:srgbClr val="FFC000"/>
                              </a:solidFill>
                            </a:ln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n>
                              <a:solidFill>
                                <a:srgbClr val="FFC000"/>
                              </a:solidFill>
                            </a:ln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= radius of slice</a:t>
                </a: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7741F67-2F91-4E52-91B5-C57F4DA699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4248" y="2147710"/>
                <a:ext cx="1678858" cy="276999"/>
              </a:xfrm>
              <a:prstGeom prst="rect">
                <a:avLst/>
              </a:prstGeom>
              <a:blipFill>
                <a:blip r:embed="rId13"/>
                <a:stretch>
                  <a:fillRect l="-364" t="-28261" r="-8364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18989F04-367C-4F78-BCCE-A82F512EF3A6}"/>
                  </a:ext>
                </a:extLst>
              </p:cNvPr>
              <p:cNvSpPr txBox="1"/>
              <p:nvPr/>
            </p:nvSpPr>
            <p:spPr>
              <a:xfrm>
                <a:off x="363941" y="2589164"/>
                <a:ext cx="116269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b="0" i="1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18989F04-367C-4F78-BCCE-A82F512EF3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941" y="2589164"/>
                <a:ext cx="1162691" cy="276999"/>
              </a:xfrm>
              <a:prstGeom prst="rect">
                <a:avLst/>
              </a:prstGeom>
              <a:blipFill>
                <a:blip r:embed="rId14"/>
                <a:stretch>
                  <a:fillRect l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23477E6-DE7B-46C3-A1B6-7160305E09D3}"/>
                  </a:ext>
                </a:extLst>
              </p:cNvPr>
              <p:cNvSpPr txBox="1"/>
              <p:nvPr/>
            </p:nvSpPr>
            <p:spPr>
              <a:xfrm>
                <a:off x="363941" y="2948851"/>
                <a:ext cx="125713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n>
                                <a:solidFill>
                                  <a:srgbClr val="FFC000"/>
                                </a:solidFill>
                              </a:ln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n>
                                <a:solidFill>
                                  <a:srgbClr val="FFC000"/>
                                </a:solidFill>
                              </a:ln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𝐑</m:t>
                          </m:r>
                        </m:e>
                        <m:sub>
                          <m:r>
                            <a:rPr lang="en-US" b="1" i="1">
                              <a:ln>
                                <a:solidFill>
                                  <a:srgbClr val="FFC000"/>
                                </a:solidFill>
                              </a:ln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𝐭</m:t>
                          </m:r>
                        </m:sub>
                      </m:sSub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i="1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func>
                    </m:oMath>
                  </m:oMathPara>
                </a14:m>
                <a:endParaRPr lang="en-US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23477E6-DE7B-46C3-A1B6-7160305E09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941" y="2948851"/>
                <a:ext cx="1257139" cy="276999"/>
              </a:xfrm>
              <a:prstGeom prst="rect">
                <a:avLst/>
              </a:prstGeom>
              <a:blipFill>
                <a:blip r:embed="rId15"/>
                <a:stretch>
                  <a:fillRect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3C34F6F6-6DAC-4C85-83FA-4CAC72E5449A}"/>
                  </a:ext>
                </a:extLst>
              </p:cNvPr>
              <p:cNvSpPr txBox="1"/>
              <p:nvPr/>
            </p:nvSpPr>
            <p:spPr>
              <a:xfrm>
                <a:off x="3305443" y="5657276"/>
                <a:ext cx="19075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𝒚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3C34F6F6-6DAC-4C85-83FA-4CAC72E544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5443" y="5657276"/>
                <a:ext cx="190757" cy="276999"/>
              </a:xfrm>
              <a:prstGeom prst="rect">
                <a:avLst/>
              </a:prstGeom>
              <a:blipFill>
                <a:blip r:embed="rId16"/>
                <a:stretch>
                  <a:fillRect l="-31250" r="-28125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21216BE3-B65E-43ED-83E5-B8A50778AF64}"/>
                  </a:ext>
                </a:extLst>
              </p:cNvPr>
              <p:cNvSpPr txBox="1"/>
              <p:nvPr/>
            </p:nvSpPr>
            <p:spPr>
              <a:xfrm>
                <a:off x="6403759" y="4830260"/>
                <a:ext cx="18594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21216BE3-B65E-43ED-83E5-B8A50778AF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3759" y="4830260"/>
                <a:ext cx="185948" cy="276999"/>
              </a:xfrm>
              <a:prstGeom prst="rect">
                <a:avLst/>
              </a:prstGeom>
              <a:blipFill>
                <a:blip r:embed="rId17"/>
                <a:stretch>
                  <a:fillRect l="-19355" r="-161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653A16A0-25ED-42FE-81CD-FD64CE50BFDE}"/>
                  </a:ext>
                </a:extLst>
              </p:cNvPr>
              <p:cNvSpPr txBox="1"/>
              <p:nvPr/>
            </p:nvSpPr>
            <p:spPr>
              <a:xfrm>
                <a:off x="7577579" y="2599872"/>
                <a:ext cx="122552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1" i="1">
                              <a:ln>
                                <a:solidFill>
                                  <a:srgbClr val="FFC000"/>
                                </a:solidFill>
                              </a:ln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n>
                                <a:solidFill>
                                  <a:srgbClr val="FFC000"/>
                                </a:solidFill>
                              </a:ln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b="1" i="1">
                              <a:ln>
                                <a:solidFill>
                                  <a:srgbClr val="FFC000"/>
                                </a:solidFill>
                              </a:ln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b="0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653A16A0-25ED-42FE-81CD-FD64CE50BF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7579" y="2599872"/>
                <a:ext cx="1225527" cy="276999"/>
              </a:xfrm>
              <a:prstGeom prst="rect">
                <a:avLst/>
              </a:prstGeom>
              <a:blipFill>
                <a:blip r:embed="rId18"/>
                <a:stretch>
                  <a:fillRect l="-2488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D1B4C67E-58A7-4A2F-97A1-D9E0BA3218DB}"/>
                  </a:ext>
                </a:extLst>
              </p:cNvPr>
              <p:cNvSpPr txBox="1"/>
              <p:nvPr/>
            </p:nvSpPr>
            <p:spPr>
              <a:xfrm>
                <a:off x="7543722" y="2959559"/>
                <a:ext cx="125938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1" i="1">
                              <a:ln>
                                <a:solidFill>
                                  <a:srgbClr val="FFC000"/>
                                </a:solidFill>
                              </a:ln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n>
                                <a:solidFill>
                                  <a:srgbClr val="FFC000"/>
                                </a:solidFill>
                              </a:ln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b="1" i="1">
                              <a:ln>
                                <a:solidFill>
                                  <a:srgbClr val="FFC000"/>
                                </a:solidFill>
                              </a:ln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i="1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D1B4C67E-58A7-4A2F-97A1-D9E0BA3218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3722" y="2959559"/>
                <a:ext cx="1259384" cy="276999"/>
              </a:xfrm>
              <a:prstGeom prst="rect">
                <a:avLst/>
              </a:prstGeom>
              <a:blipFill>
                <a:blip r:embed="rId19"/>
                <a:stretch>
                  <a:fillRect l="-4348" b="-2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Rectangle 54">
            <a:extLst>
              <a:ext uri="{FF2B5EF4-FFF2-40B4-BE49-F238E27FC236}">
                <a16:creationId xmlns:a16="http://schemas.microsoft.com/office/drawing/2014/main" id="{85E46A92-807B-4874-A99C-0FE447AC6FA9}"/>
              </a:ext>
            </a:extLst>
          </p:cNvPr>
          <p:cNvSpPr/>
          <p:nvPr/>
        </p:nvSpPr>
        <p:spPr>
          <a:xfrm>
            <a:off x="4173794" y="3429000"/>
            <a:ext cx="225744" cy="2255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49A5D404-E0B1-4090-81DC-291E8258709E}"/>
                  </a:ext>
                </a:extLst>
              </p:cNvPr>
              <p:cNvSpPr txBox="1"/>
              <p:nvPr/>
            </p:nvSpPr>
            <p:spPr>
              <a:xfrm>
                <a:off x="4239289" y="3207767"/>
                <a:ext cx="17152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𝒛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49A5D404-E0B1-4090-81DC-291E825870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9289" y="3207767"/>
                <a:ext cx="171522" cy="276999"/>
              </a:xfrm>
              <a:prstGeom prst="rect">
                <a:avLst/>
              </a:prstGeom>
              <a:blipFill>
                <a:blip r:embed="rId20"/>
                <a:stretch>
                  <a:fillRect l="-20690" r="-17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E4AAB510-A52C-43AD-83F5-7E23207895EB}"/>
                  </a:ext>
                </a:extLst>
              </p:cNvPr>
              <p:cNvSpPr txBox="1"/>
              <p:nvPr/>
            </p:nvSpPr>
            <p:spPr>
              <a:xfrm>
                <a:off x="1027721" y="3629754"/>
                <a:ext cx="1730233" cy="944746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𝐮</m:t>
                          </m:r>
                        </m:e>
                      </m:func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</m:func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𝐮</m:t>
                          </m:r>
                        </m:e>
                      </m:func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𝐮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E4AAB510-A52C-43AD-83F5-7E23207895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7721" y="3629754"/>
                <a:ext cx="1730233" cy="944746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DE500939-A1D4-7469-43B7-F5C6FF1A452A}"/>
                  </a:ext>
                </a:extLst>
              </p:cNvPr>
              <p:cNvSpPr txBox="1"/>
              <p:nvPr/>
            </p:nvSpPr>
            <p:spPr>
              <a:xfrm>
                <a:off x="892821" y="5312823"/>
                <a:ext cx="2000032" cy="64633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For a unit sphere where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n>
                          <a:solidFill>
                            <a:srgbClr val="7030A0"/>
                          </a:solidFill>
                        </a:ln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b="1" i="1" dirty="0" smtClean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endParaRPr lang="en-US" b="1" dirty="0"/>
              </a:p>
            </p:txBody>
          </p:sp>
        </mc:Choice>
        <mc:Fallback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DE500939-A1D4-7469-43B7-F5C6FF1A45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821" y="5312823"/>
                <a:ext cx="2000032" cy="646331"/>
              </a:xfrm>
              <a:prstGeom prst="rect">
                <a:avLst/>
              </a:prstGeom>
              <a:blipFill>
                <a:blip r:embed="rId22"/>
                <a:stretch>
                  <a:fillRect t="-3604" b="-10811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5421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4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5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500"/>
                            </p:stCondLst>
                            <p:childTnLst>
                              <p:par>
                                <p:cTn id="8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8" grpId="0"/>
      <p:bldP spid="39" grpId="0"/>
      <p:bldP spid="40" grpId="0"/>
      <p:bldP spid="41" grpId="0"/>
      <p:bldP spid="42" grpId="0"/>
      <p:bldP spid="48" grpId="0"/>
      <p:bldP spid="49" grpId="0"/>
      <p:bldP spid="50" grpId="0"/>
      <p:bldP spid="51" grpId="0"/>
      <p:bldP spid="57" grpId="0"/>
      <p:bldP spid="62" grpId="0" animBg="1"/>
      <p:bldP spid="3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0D34146-3E95-A499-6384-0C0644127D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2492" y="1475428"/>
            <a:ext cx="4755588" cy="233607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Matrices and Outer Product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26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87DF81E-EA6C-4EF1-AA29-3B8D92548EF1}"/>
                  </a:ext>
                </a:extLst>
              </p:cNvPr>
              <p:cNvSpPr txBox="1"/>
              <p:nvPr/>
            </p:nvSpPr>
            <p:spPr>
              <a:xfrm>
                <a:off x="4210241" y="4870417"/>
                <a:ext cx="3486146" cy="10641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𝐚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⨂</m:t>
                      </m:r>
                      <m:r>
                        <a:rPr lang="en-US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𝐛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87DF81E-EA6C-4EF1-AA29-3B8D92548E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0241" y="4870417"/>
                <a:ext cx="3486146" cy="106413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968840C-5E94-42AF-BD12-B6841250011D}"/>
                  </a:ext>
                </a:extLst>
              </p:cNvPr>
              <p:cNvSpPr txBox="1"/>
              <p:nvPr/>
            </p:nvSpPr>
            <p:spPr>
              <a:xfrm>
                <a:off x="789497" y="4930112"/>
                <a:ext cx="1730233" cy="944746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𝐮</m:t>
                          </m:r>
                        </m:e>
                      </m:func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</m:func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𝐮</m:t>
                          </m:r>
                        </m:e>
                      </m:func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𝐮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968840C-5E94-42AF-BD12-B684125001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497" y="4930112"/>
                <a:ext cx="1730233" cy="94474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0BF9937-54CD-40A2-A77A-E184CB87393E}"/>
              </a:ext>
            </a:extLst>
          </p:cNvPr>
          <p:cNvCxnSpPr>
            <a:cxnSpLocks/>
            <a:stCxn id="7" idx="3"/>
            <a:endCxn id="24" idx="1"/>
          </p:cNvCxnSpPr>
          <p:nvPr/>
        </p:nvCxnSpPr>
        <p:spPr>
          <a:xfrm>
            <a:off x="2686051" y="1783504"/>
            <a:ext cx="1477494" cy="5140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3D6B86C-1D66-4DBC-A3FE-8ED84771D38F}"/>
              </a:ext>
            </a:extLst>
          </p:cNvPr>
          <p:cNvCxnSpPr>
            <a:cxnSpLocks/>
            <a:stCxn id="8" idx="3"/>
            <a:endCxn id="25" idx="1"/>
          </p:cNvCxnSpPr>
          <p:nvPr/>
        </p:nvCxnSpPr>
        <p:spPr>
          <a:xfrm flipV="1">
            <a:off x="2582048" y="2040900"/>
            <a:ext cx="1581497" cy="6330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E4B0B3D-F5D8-4DD0-8695-5008F9E447F0}"/>
                  </a:ext>
                </a:extLst>
              </p:cNvPr>
              <p:cNvSpPr txBox="1"/>
              <p:nvPr/>
            </p:nvSpPr>
            <p:spPr>
              <a:xfrm>
                <a:off x="727181" y="1645004"/>
                <a:ext cx="19588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𝐮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,⋯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E4B0B3D-F5D8-4DD0-8695-5008F9E447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181" y="1645004"/>
                <a:ext cx="1958870" cy="276999"/>
              </a:xfrm>
              <a:prstGeom prst="rect">
                <a:avLst/>
              </a:prstGeom>
              <a:blipFill>
                <a:blip r:embed="rId6"/>
                <a:stretch>
                  <a:fillRect l="-1242" t="-2222" r="-4037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ectangle 22">
            <a:extLst>
              <a:ext uri="{FF2B5EF4-FFF2-40B4-BE49-F238E27FC236}">
                <a16:creationId xmlns:a16="http://schemas.microsoft.com/office/drawing/2014/main" id="{5601ACFD-DC2F-48F9-A29D-7D27AD2ADBDD}"/>
              </a:ext>
            </a:extLst>
          </p:cNvPr>
          <p:cNvSpPr/>
          <p:nvPr/>
        </p:nvSpPr>
        <p:spPr>
          <a:xfrm>
            <a:off x="2519730" y="1645004"/>
            <a:ext cx="166321" cy="2769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9D27EA4-CAC5-4CC3-940E-400319AD65B3}"/>
              </a:ext>
            </a:extLst>
          </p:cNvPr>
          <p:cNvSpPr/>
          <p:nvPr/>
        </p:nvSpPr>
        <p:spPr>
          <a:xfrm>
            <a:off x="4163545" y="1747844"/>
            <a:ext cx="122706" cy="1741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41DD8BD-B86E-42C0-85A6-111672D5ED26}"/>
              </a:ext>
            </a:extLst>
          </p:cNvPr>
          <p:cNvSpPr/>
          <p:nvPr/>
        </p:nvSpPr>
        <p:spPr>
          <a:xfrm>
            <a:off x="4163545" y="1953832"/>
            <a:ext cx="122706" cy="1741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129D47C-6003-47F3-A150-C7469DC7A430}"/>
              </a:ext>
            </a:extLst>
          </p:cNvPr>
          <p:cNvSpPr/>
          <p:nvPr/>
        </p:nvSpPr>
        <p:spPr>
          <a:xfrm>
            <a:off x="4163545" y="2358723"/>
            <a:ext cx="122706" cy="1741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478DDE7-38DA-4B84-BEE7-73D8E4FF282A}"/>
              </a:ext>
            </a:extLst>
          </p:cNvPr>
          <p:cNvSpPr/>
          <p:nvPr/>
        </p:nvSpPr>
        <p:spPr>
          <a:xfrm>
            <a:off x="4163545" y="2588632"/>
            <a:ext cx="122706" cy="1741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F54F386-A25F-4B14-AF51-BF4A03A23D69}"/>
              </a:ext>
            </a:extLst>
          </p:cNvPr>
          <p:cNvSpPr/>
          <p:nvPr/>
        </p:nvSpPr>
        <p:spPr>
          <a:xfrm>
            <a:off x="4163545" y="2798182"/>
            <a:ext cx="122706" cy="1741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C739BA5-5E72-4C76-B8C9-D049EE075625}"/>
                  </a:ext>
                </a:extLst>
              </p:cNvPr>
              <p:cNvSpPr txBox="1"/>
              <p:nvPr/>
            </p:nvSpPr>
            <p:spPr>
              <a:xfrm>
                <a:off x="727181" y="1965709"/>
                <a:ext cx="18548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𝐯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,⋯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C739BA5-5E72-4C76-B8C9-D049EE0756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181" y="1965709"/>
                <a:ext cx="1854867" cy="276999"/>
              </a:xfrm>
              <a:prstGeom prst="rect">
                <a:avLst/>
              </a:prstGeom>
              <a:blipFill>
                <a:blip r:embed="rId7"/>
                <a:stretch>
                  <a:fillRect l="-1311" t="-2174" r="-3934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Rectangle 31">
            <a:extLst>
              <a:ext uri="{FF2B5EF4-FFF2-40B4-BE49-F238E27FC236}">
                <a16:creationId xmlns:a16="http://schemas.microsoft.com/office/drawing/2014/main" id="{6F466F94-B2A3-4DC8-A82E-6A2C5E836133}"/>
              </a:ext>
            </a:extLst>
          </p:cNvPr>
          <p:cNvSpPr/>
          <p:nvPr/>
        </p:nvSpPr>
        <p:spPr>
          <a:xfrm>
            <a:off x="2413933" y="1965712"/>
            <a:ext cx="166321" cy="2769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E021CCC-919B-4FAB-9CB7-B003B50517F2}"/>
                  </a:ext>
                </a:extLst>
              </p:cNvPr>
              <p:cNvSpPr txBox="1"/>
              <p:nvPr/>
            </p:nvSpPr>
            <p:spPr>
              <a:xfrm>
                <a:off x="727181" y="2934599"/>
                <a:ext cx="168853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𝐮</m:t>
                          </m:r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⨂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E021CCC-919B-4FAB-9CB7-B003B50517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181" y="2934599"/>
                <a:ext cx="1688539" cy="276999"/>
              </a:xfrm>
              <a:prstGeom prst="rect">
                <a:avLst/>
              </a:prstGeom>
              <a:blipFill>
                <a:blip r:embed="rId8"/>
                <a:stretch>
                  <a:fillRect l="-1444" r="-1805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Rectangle 37">
            <a:extLst>
              <a:ext uri="{FF2B5EF4-FFF2-40B4-BE49-F238E27FC236}">
                <a16:creationId xmlns:a16="http://schemas.microsoft.com/office/drawing/2014/main" id="{0508A152-BB53-4C49-8F7D-CD91C858D4D3}"/>
              </a:ext>
            </a:extLst>
          </p:cNvPr>
          <p:cNvSpPr/>
          <p:nvPr/>
        </p:nvSpPr>
        <p:spPr>
          <a:xfrm>
            <a:off x="2247612" y="2934602"/>
            <a:ext cx="166321" cy="2769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1F06E37-91A2-48C0-8582-06ACFE4E26C8}"/>
                  </a:ext>
                </a:extLst>
              </p:cNvPr>
              <p:cNvSpPr txBox="1"/>
              <p:nvPr/>
            </p:nvSpPr>
            <p:spPr>
              <a:xfrm>
                <a:off x="727181" y="3294847"/>
                <a:ext cx="172239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𝐮</m:t>
                          </m:r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⨂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1F06E37-91A2-48C0-8582-06ACFE4E26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181" y="3294847"/>
                <a:ext cx="1722395" cy="276999"/>
              </a:xfrm>
              <a:prstGeom prst="rect">
                <a:avLst/>
              </a:prstGeom>
              <a:blipFill>
                <a:blip r:embed="rId9"/>
                <a:stretch>
                  <a:fillRect l="-2827" r="-1413" b="-2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Rectangle 38">
            <a:extLst>
              <a:ext uri="{FF2B5EF4-FFF2-40B4-BE49-F238E27FC236}">
                <a16:creationId xmlns:a16="http://schemas.microsoft.com/office/drawing/2014/main" id="{2186CA8C-10B3-4196-9B48-97E51A8CD744}"/>
              </a:ext>
            </a:extLst>
          </p:cNvPr>
          <p:cNvSpPr/>
          <p:nvPr/>
        </p:nvSpPr>
        <p:spPr>
          <a:xfrm>
            <a:off x="2264031" y="3294850"/>
            <a:ext cx="166321" cy="2769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B77E06E-F3B3-4557-9EDC-3285CB3EDF07}"/>
                  </a:ext>
                </a:extLst>
              </p:cNvPr>
              <p:cNvSpPr txBox="1"/>
              <p:nvPr/>
            </p:nvSpPr>
            <p:spPr>
              <a:xfrm>
                <a:off x="727181" y="3655095"/>
                <a:ext cx="134889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𝐮</m:t>
                          </m:r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⨂</m:t>
                      </m:r>
                      <m:r>
                        <a:rPr lang="en-US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B77E06E-F3B3-4557-9EDC-3285CB3EDF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181" y="3655095"/>
                <a:ext cx="1348894" cy="276999"/>
              </a:xfrm>
              <a:prstGeom prst="rect">
                <a:avLst/>
              </a:prstGeom>
              <a:blipFill>
                <a:blip r:embed="rId10"/>
                <a:stretch>
                  <a:fillRect l="-2252" r="-4054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Rectangle 39">
            <a:extLst>
              <a:ext uri="{FF2B5EF4-FFF2-40B4-BE49-F238E27FC236}">
                <a16:creationId xmlns:a16="http://schemas.microsoft.com/office/drawing/2014/main" id="{DF4DE6B2-2F2D-4320-A483-4450616268EA}"/>
              </a:ext>
            </a:extLst>
          </p:cNvPr>
          <p:cNvSpPr/>
          <p:nvPr/>
        </p:nvSpPr>
        <p:spPr>
          <a:xfrm>
            <a:off x="1897052" y="3655098"/>
            <a:ext cx="166321" cy="2769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E374F50D-AA16-4CD9-B2C0-5995B23225FC}"/>
              </a:ext>
            </a:extLst>
          </p:cNvPr>
          <p:cNvCxnSpPr>
            <a:cxnSpLocks/>
            <a:stCxn id="15" idx="3"/>
            <a:endCxn id="26" idx="1"/>
          </p:cNvCxnSpPr>
          <p:nvPr/>
        </p:nvCxnSpPr>
        <p:spPr>
          <a:xfrm flipV="1">
            <a:off x="2415720" y="2445791"/>
            <a:ext cx="1747825" cy="62730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825CF459-4E66-41C0-9150-4C452879B3D6}"/>
              </a:ext>
            </a:extLst>
          </p:cNvPr>
          <p:cNvCxnSpPr>
            <a:cxnSpLocks/>
            <a:stCxn id="39" idx="3"/>
            <a:endCxn id="27" idx="1"/>
          </p:cNvCxnSpPr>
          <p:nvPr/>
        </p:nvCxnSpPr>
        <p:spPr>
          <a:xfrm flipV="1">
            <a:off x="2430352" y="2675700"/>
            <a:ext cx="1733193" cy="75764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C14385A1-00FF-48A6-913D-C159F1CBC6CF}"/>
              </a:ext>
            </a:extLst>
          </p:cNvPr>
          <p:cNvCxnSpPr>
            <a:cxnSpLocks/>
            <a:stCxn id="40" idx="3"/>
            <a:endCxn id="28" idx="1"/>
          </p:cNvCxnSpPr>
          <p:nvPr/>
        </p:nvCxnSpPr>
        <p:spPr>
          <a:xfrm flipV="1">
            <a:off x="2063373" y="2885250"/>
            <a:ext cx="2100172" cy="90834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>
            <a:extLst>
              <a:ext uri="{FF2B5EF4-FFF2-40B4-BE49-F238E27FC236}">
                <a16:creationId xmlns:a16="http://schemas.microsoft.com/office/drawing/2014/main" id="{0759F891-5391-4D16-889C-199906233E3D}"/>
              </a:ext>
            </a:extLst>
          </p:cNvPr>
          <p:cNvSpPr/>
          <p:nvPr/>
        </p:nvSpPr>
        <p:spPr>
          <a:xfrm>
            <a:off x="1290484" y="5036572"/>
            <a:ext cx="486697" cy="1991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A616BFE7-9CC7-4A33-BBA2-33B306520E12}"/>
              </a:ext>
            </a:extLst>
          </p:cNvPr>
          <p:cNvSpPr/>
          <p:nvPr/>
        </p:nvSpPr>
        <p:spPr>
          <a:xfrm>
            <a:off x="1806831" y="5036571"/>
            <a:ext cx="486697" cy="1991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DF5032AB-842E-4FF6-B029-F5D00831C1BF}"/>
              </a:ext>
            </a:extLst>
          </p:cNvPr>
          <p:cNvSpPr/>
          <p:nvPr/>
        </p:nvSpPr>
        <p:spPr>
          <a:xfrm>
            <a:off x="4224898" y="5304746"/>
            <a:ext cx="158983" cy="1991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86C66F66-9A04-45CD-9F75-9675DDAE6BE2}"/>
              </a:ext>
            </a:extLst>
          </p:cNvPr>
          <p:cNvSpPr/>
          <p:nvPr/>
        </p:nvSpPr>
        <p:spPr>
          <a:xfrm>
            <a:off x="4572000" y="5302934"/>
            <a:ext cx="158983" cy="1991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8D4DFBF2-F41B-44A9-BFC4-BB09A9AB2ADB}"/>
              </a:ext>
            </a:extLst>
          </p:cNvPr>
          <p:cNvCxnSpPr>
            <a:cxnSpLocks/>
            <a:stCxn id="53" idx="0"/>
            <a:endCxn id="55" idx="2"/>
          </p:cNvCxnSpPr>
          <p:nvPr/>
        </p:nvCxnSpPr>
        <p:spPr>
          <a:xfrm rot="16200000" flipH="1">
            <a:off x="2685472" y="3884932"/>
            <a:ext cx="467277" cy="2770557"/>
          </a:xfrm>
          <a:prstGeom prst="bentConnector5">
            <a:avLst>
              <a:gd name="adj1" fmla="val -116781"/>
              <a:gd name="adj2" fmla="val 52957"/>
              <a:gd name="adj3" fmla="val 218359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E26544CE-BD13-4876-8EE0-6600E3B40EC7}"/>
              </a:ext>
            </a:extLst>
          </p:cNvPr>
          <p:cNvCxnSpPr>
            <a:cxnSpLocks/>
            <a:stCxn id="54" idx="0"/>
            <a:endCxn id="56" idx="2"/>
          </p:cNvCxnSpPr>
          <p:nvPr/>
        </p:nvCxnSpPr>
        <p:spPr>
          <a:xfrm rot="16200000" flipH="1">
            <a:off x="3118103" y="3968648"/>
            <a:ext cx="465466" cy="2601312"/>
          </a:xfrm>
          <a:prstGeom prst="bentConnector5">
            <a:avLst>
              <a:gd name="adj1" fmla="val -64955"/>
              <a:gd name="adj2" fmla="val 53149"/>
              <a:gd name="adj3" fmla="val 16337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349D3D3E-1C4D-4878-8D43-06144647DF95}"/>
              </a:ext>
            </a:extLst>
          </p:cNvPr>
          <p:cNvSpPr/>
          <p:nvPr/>
        </p:nvSpPr>
        <p:spPr>
          <a:xfrm>
            <a:off x="5167840" y="4847763"/>
            <a:ext cx="232835" cy="2883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4219ABA2-389F-4215-9830-E7C63FFB9C72}"/>
              </a:ext>
            </a:extLst>
          </p:cNvPr>
          <p:cNvSpPr/>
          <p:nvPr/>
        </p:nvSpPr>
        <p:spPr>
          <a:xfrm>
            <a:off x="5417872" y="4847763"/>
            <a:ext cx="232835" cy="2883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7CE7207D-B457-44B4-A8A1-35DE7AF3DC6F}"/>
              </a:ext>
            </a:extLst>
          </p:cNvPr>
          <p:cNvCxnSpPr>
            <a:cxnSpLocks/>
            <a:stCxn id="55" idx="0"/>
            <a:endCxn id="72" idx="0"/>
          </p:cNvCxnSpPr>
          <p:nvPr/>
        </p:nvCxnSpPr>
        <p:spPr>
          <a:xfrm rot="5400000" flipH="1" flipV="1">
            <a:off x="4565833" y="4586321"/>
            <a:ext cx="456983" cy="979868"/>
          </a:xfrm>
          <a:prstGeom prst="bentConnector3">
            <a:avLst>
              <a:gd name="adj1" fmla="val 150024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onnector: Elbow 76">
            <a:extLst>
              <a:ext uri="{FF2B5EF4-FFF2-40B4-BE49-F238E27FC236}">
                <a16:creationId xmlns:a16="http://schemas.microsoft.com/office/drawing/2014/main" id="{DF749654-E37D-4F39-B991-0A1BFD44C259}"/>
              </a:ext>
            </a:extLst>
          </p:cNvPr>
          <p:cNvCxnSpPr>
            <a:cxnSpLocks/>
            <a:stCxn id="56" idx="0"/>
            <a:endCxn id="73" idx="0"/>
          </p:cNvCxnSpPr>
          <p:nvPr/>
        </p:nvCxnSpPr>
        <p:spPr>
          <a:xfrm rot="5400000" flipH="1" flipV="1">
            <a:off x="4865306" y="4633950"/>
            <a:ext cx="455171" cy="882798"/>
          </a:xfrm>
          <a:prstGeom prst="bentConnector3">
            <a:avLst>
              <a:gd name="adj1" fmla="val 184245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994EC21-7FA1-2ED6-B528-2E8FD654720A}"/>
                  </a:ext>
                </a:extLst>
              </p:cNvPr>
              <p:cNvSpPr txBox="1"/>
              <p:nvPr/>
            </p:nvSpPr>
            <p:spPr>
              <a:xfrm>
                <a:off x="654597" y="5981316"/>
                <a:ext cx="2000032" cy="64633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For a unit sphere where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n>
                          <a:solidFill>
                            <a:srgbClr val="7030A0"/>
                          </a:solidFill>
                        </a:ln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b="1" i="1" dirty="0" smtClean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endParaRPr lang="en-US" b="1" dirty="0"/>
              </a:p>
            </p:txBody>
          </p:sp>
        </mc:Choice>
        <mc:Fallback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994EC21-7FA1-2ED6-B528-2E8FD65472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597" y="5981316"/>
                <a:ext cx="2000032" cy="646331"/>
              </a:xfrm>
              <a:prstGeom prst="rect">
                <a:avLst/>
              </a:prstGeom>
              <a:blipFill>
                <a:blip r:embed="rId11"/>
                <a:stretch>
                  <a:fillRect t="-2703" b="-10811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52764996-4893-12C4-9072-EA9D89E49F93}"/>
              </a:ext>
            </a:extLst>
          </p:cNvPr>
          <p:cNvSpPr txBox="1"/>
          <p:nvPr/>
        </p:nvSpPr>
        <p:spPr>
          <a:xfrm>
            <a:off x="4870317" y="6119815"/>
            <a:ext cx="29654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Outer Product of Two Vectors</a:t>
            </a:r>
          </a:p>
        </p:txBody>
      </p:sp>
    </p:spTree>
    <p:extLst>
      <p:ext uri="{BB962C8B-B14F-4D97-AF65-F5344CB8AC3E}">
        <p14:creationId xmlns:p14="http://schemas.microsoft.com/office/powerpoint/2010/main" val="554558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500"/>
                            </p:stCondLst>
                            <p:childTnLst>
                              <p:par>
                                <p:cTn id="8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000"/>
                            </p:stCondLst>
                            <p:childTnLst>
                              <p:par>
                                <p:cTn id="9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8" grpId="0" animBg="1"/>
      <p:bldP spid="7" grpId="0"/>
      <p:bldP spid="8" grpId="0"/>
      <p:bldP spid="15" grpId="0"/>
      <p:bldP spid="14" grpId="0"/>
      <p:bldP spid="16" grpId="0"/>
      <p:bldP spid="37" grpId="0" animBg="1"/>
      <p:bldP spid="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A9FCF3D-334F-913D-8568-770F692978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6028" y="1304433"/>
            <a:ext cx="6657758" cy="5414255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27</a:t>
            </a:fld>
            <a:endParaRPr lang="en-US" dirty="0"/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075CA57D-B475-415C-B5E6-00FDC3BBB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plot3d_sphere.py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EAB9773C-B6E8-47FB-BAD2-70E8278CA3CF}"/>
              </a:ext>
            </a:extLst>
          </p:cNvPr>
          <p:cNvGrpSpPr/>
          <p:nvPr/>
        </p:nvGrpSpPr>
        <p:grpSpPr>
          <a:xfrm>
            <a:off x="7757937" y="5295225"/>
            <a:ext cx="1076632" cy="369332"/>
            <a:chOff x="4968362" y="2079211"/>
            <a:chExt cx="1076632" cy="369332"/>
          </a:xfrm>
        </p:grpSpPr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2EDC50AE-8EFB-4B64-9A20-5CA77DEA95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7008A796-9BFA-4774-A4B8-532EEF7C9874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11A6F4BA-D759-4864-AB4D-F5A1793CD599}"/>
              </a:ext>
            </a:extLst>
          </p:cNvPr>
          <p:cNvGrpSpPr/>
          <p:nvPr/>
        </p:nvGrpSpPr>
        <p:grpSpPr>
          <a:xfrm>
            <a:off x="5602013" y="5931219"/>
            <a:ext cx="1075303" cy="369332"/>
            <a:chOff x="6289887" y="2128061"/>
            <a:chExt cx="1075303" cy="369332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77098B63-6808-4B92-B275-9070B0EA3C30}"/>
                </a:ext>
              </a:extLst>
            </p:cNvPr>
            <p:cNvSpPr txBox="1"/>
            <p:nvPr/>
          </p:nvSpPr>
          <p:spPr>
            <a:xfrm>
              <a:off x="6981732" y="212806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C8EA564A-C8D4-474C-A5F0-3C0EE2D92DB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89887" y="231272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7063C34-5193-A4E3-BB85-BE66BB0D8219}"/>
              </a:ext>
            </a:extLst>
          </p:cNvPr>
          <p:cNvGrpSpPr/>
          <p:nvPr/>
        </p:nvGrpSpPr>
        <p:grpSpPr>
          <a:xfrm>
            <a:off x="2264392" y="6347477"/>
            <a:ext cx="1068643" cy="369332"/>
            <a:chOff x="3647644" y="4910075"/>
            <a:chExt cx="1068643" cy="36933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7889E95-9AEC-DA37-1942-46701EAB75D7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F8B4374B-D46C-709E-3B7C-3B039D54DBC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6CBA8E5-9B18-9921-3798-8F7E1E43989C}"/>
              </a:ext>
            </a:extLst>
          </p:cNvPr>
          <p:cNvGrpSpPr/>
          <p:nvPr/>
        </p:nvGrpSpPr>
        <p:grpSpPr>
          <a:xfrm>
            <a:off x="2416452" y="1286655"/>
            <a:ext cx="1064340" cy="369332"/>
            <a:chOff x="3647644" y="5421073"/>
            <a:chExt cx="1064340" cy="36933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9C99939-6C1D-0D7E-FF9C-4EE8027D9E29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5233559B-7761-3F7D-108F-6F2492AD5D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DB2C4EA-B6DA-C04F-35A9-0A08337CECCA}"/>
              </a:ext>
            </a:extLst>
          </p:cNvPr>
          <p:cNvGrpSpPr/>
          <p:nvPr/>
        </p:nvGrpSpPr>
        <p:grpSpPr>
          <a:xfrm>
            <a:off x="5648240" y="1493854"/>
            <a:ext cx="1068643" cy="369332"/>
            <a:chOff x="3647644" y="5359159"/>
            <a:chExt cx="1068643" cy="36933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278A46B-A180-674B-C9E6-5E6E760B95A3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AF7B789A-17FA-7B96-723E-A77BEA2ECDA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9BA89CC-D8DE-A66F-0FDA-19A32CDCAF95}"/>
              </a:ext>
            </a:extLst>
          </p:cNvPr>
          <p:cNvGrpSpPr/>
          <p:nvPr/>
        </p:nvGrpSpPr>
        <p:grpSpPr>
          <a:xfrm>
            <a:off x="4571608" y="2223222"/>
            <a:ext cx="1076632" cy="369332"/>
            <a:chOff x="2157212" y="5356391"/>
            <a:chExt cx="1076632" cy="369332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4881EE3-058F-A422-D3FA-2241358A5380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AF036B45-43C9-8DAC-766B-57B5897381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2384E1F9-1B52-06D3-857D-10A56074FE63}"/>
              </a:ext>
            </a:extLst>
          </p:cNvPr>
          <p:cNvGrpSpPr/>
          <p:nvPr/>
        </p:nvGrpSpPr>
        <p:grpSpPr>
          <a:xfrm>
            <a:off x="5087020" y="2540089"/>
            <a:ext cx="1076632" cy="369332"/>
            <a:chOff x="2157212" y="5356391"/>
            <a:chExt cx="1076632" cy="369332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BDFA302-980C-DF4B-42DF-0450CFF59E80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749E9597-5749-A9EF-BA15-6778FAB8CAD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ADBB312-8065-CD9A-F714-AC64D22EF486}"/>
              </a:ext>
            </a:extLst>
          </p:cNvPr>
          <p:cNvGrpSpPr/>
          <p:nvPr/>
        </p:nvGrpSpPr>
        <p:grpSpPr>
          <a:xfrm>
            <a:off x="5974122" y="1698217"/>
            <a:ext cx="1076632" cy="369332"/>
            <a:chOff x="2157212" y="5356391"/>
            <a:chExt cx="1076632" cy="369332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1343BF5-3247-13A8-70AF-61B2513964BE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EAB31CEE-9FCA-53EB-A1EA-299F5294AE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B59E6CAF-E564-F912-9494-C45CFEEA7C80}"/>
              </a:ext>
            </a:extLst>
          </p:cNvPr>
          <p:cNvGrpSpPr/>
          <p:nvPr/>
        </p:nvGrpSpPr>
        <p:grpSpPr>
          <a:xfrm>
            <a:off x="3270062" y="4012546"/>
            <a:ext cx="1076632" cy="369332"/>
            <a:chOff x="2157212" y="5356391"/>
            <a:chExt cx="1076632" cy="369332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569B9F8-56E6-E6C1-B5D4-7106F079F317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698A5318-78C6-4BC6-9A6A-E33A6A847F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17967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34EFA8A-88F1-47C7-B58D-0EFE4DE35B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6792" y="1420654"/>
            <a:ext cx="5910416" cy="5300822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28</a:t>
            </a:fld>
            <a:endParaRPr lang="en-US" dirty="0"/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075CA57D-B475-415C-B5E6-00FDC3BBB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plot3d_sphere.py</a:t>
            </a:r>
          </a:p>
        </p:txBody>
      </p:sp>
    </p:spTree>
    <p:extLst>
      <p:ext uri="{BB962C8B-B14F-4D97-AF65-F5344CB8AC3E}">
        <p14:creationId xmlns:p14="http://schemas.microsoft.com/office/powerpoint/2010/main" val="1940085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9ED2621-7387-4FF3-86E3-AFA59B9879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5695" y="2127354"/>
            <a:ext cx="4774436" cy="4542503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29</a:t>
            </a:fld>
            <a:endParaRPr lang="en-US" dirty="0"/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075CA57D-B475-415C-B5E6-00FDC3BBB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plot3d_sphere.py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59717B8-BF63-4963-B5E1-EA6C707177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044" y="1264125"/>
            <a:ext cx="4291778" cy="3079275"/>
          </a:xfrm>
          <a:prstGeom prst="rect">
            <a:avLst/>
          </a:prstGeom>
        </p:spPr>
      </p:pic>
      <p:sp>
        <p:nvSpPr>
          <p:cNvPr id="8" name="Arc 7">
            <a:extLst>
              <a:ext uri="{FF2B5EF4-FFF2-40B4-BE49-F238E27FC236}">
                <a16:creationId xmlns:a16="http://schemas.microsoft.com/office/drawing/2014/main" id="{736D1D77-07CF-45EF-8792-02414AFA1566}"/>
              </a:ext>
            </a:extLst>
          </p:cNvPr>
          <p:cNvSpPr/>
          <p:nvPr/>
        </p:nvSpPr>
        <p:spPr>
          <a:xfrm>
            <a:off x="2161572" y="1784317"/>
            <a:ext cx="920841" cy="648928"/>
          </a:xfrm>
          <a:prstGeom prst="arc">
            <a:avLst/>
          </a:prstGeom>
          <a:noFill/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319A013-C9C8-4D63-9100-105C01471BA7}"/>
                  </a:ext>
                </a:extLst>
              </p:cNvPr>
              <p:cNvSpPr txBox="1"/>
              <p:nvPr/>
            </p:nvSpPr>
            <p:spPr>
              <a:xfrm>
                <a:off x="2621992" y="1789155"/>
                <a:ext cx="201978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𝒖</m:t>
                      </m:r>
                    </m:oMath>
                  </m:oMathPara>
                </a14:m>
                <a:endParaRPr lang="en-US" b="1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319A013-C9C8-4D63-9100-105C01471B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1992" y="1789155"/>
                <a:ext cx="201978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EDB7B65-C69F-4DA7-AB99-14EDD55B32C2}"/>
              </a:ext>
            </a:extLst>
          </p:cNvPr>
          <p:cNvCxnSpPr>
            <a:cxnSpLocks/>
          </p:cNvCxnSpPr>
          <p:nvPr/>
        </p:nvCxnSpPr>
        <p:spPr>
          <a:xfrm flipV="1">
            <a:off x="2591071" y="1839287"/>
            <a:ext cx="837929" cy="648928"/>
          </a:xfrm>
          <a:prstGeom prst="straightConnector1">
            <a:avLst/>
          </a:prstGeom>
          <a:noFill/>
          <a:ln w="57150">
            <a:solidFill>
              <a:srgbClr val="7030A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7F7E88F-863C-46BB-BC9F-BB01AD4AAC05}"/>
                  </a:ext>
                </a:extLst>
              </p:cNvPr>
              <p:cNvSpPr txBox="1"/>
              <p:nvPr/>
            </p:nvSpPr>
            <p:spPr>
              <a:xfrm>
                <a:off x="3161020" y="2040044"/>
                <a:ext cx="161820" cy="2151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</m:oMath>
                  </m:oMathPara>
                </a14:m>
                <a:endParaRPr lang="en-US" b="1" dirty="0">
                  <a:ln>
                    <a:solidFill>
                      <a:srgbClr val="7030A0"/>
                    </a:solidFill>
                  </a:ln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7F7E88F-863C-46BB-BC9F-BB01AD4AAC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1020" y="2040044"/>
                <a:ext cx="161820" cy="215131"/>
              </a:xfrm>
              <a:prstGeom prst="rect">
                <a:avLst/>
              </a:prstGeom>
              <a:blipFill>
                <a:blip r:embed="rId6"/>
                <a:stretch>
                  <a:fillRect l="-3846" b="-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8C15D33-E9A1-4019-B3DB-D9CE9E4D0D42}"/>
                  </a:ext>
                </a:extLst>
              </p:cNvPr>
              <p:cNvSpPr txBox="1"/>
              <p:nvPr/>
            </p:nvSpPr>
            <p:spPr>
              <a:xfrm rot="1336496">
                <a:off x="6721424" y="4040582"/>
                <a:ext cx="190757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𝒗</m:t>
                      </m:r>
                    </m:oMath>
                  </m:oMathPara>
                </a14:m>
                <a:endParaRPr lang="en-US" b="1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8C15D33-E9A1-4019-B3DB-D9CE9E4D0D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336496">
                <a:off x="6721424" y="4040582"/>
                <a:ext cx="190757" cy="27699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4787D0D-CDE2-42C4-9DA5-746A1E0BD480}"/>
              </a:ext>
            </a:extLst>
          </p:cNvPr>
          <p:cNvCxnSpPr>
            <a:cxnSpLocks/>
          </p:cNvCxnSpPr>
          <p:nvPr/>
        </p:nvCxnSpPr>
        <p:spPr>
          <a:xfrm>
            <a:off x="6622028" y="4343399"/>
            <a:ext cx="962255" cy="140491"/>
          </a:xfrm>
          <a:prstGeom prst="straightConnector1">
            <a:avLst/>
          </a:prstGeom>
          <a:ln w="38100">
            <a:solidFill>
              <a:srgbClr val="FFC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8B37C4C-CE8B-47B1-A889-56BD2ACB4A50}"/>
                  </a:ext>
                </a:extLst>
              </p:cNvPr>
              <p:cNvSpPr txBox="1"/>
              <p:nvPr/>
            </p:nvSpPr>
            <p:spPr>
              <a:xfrm rot="11359267" flipV="1">
                <a:off x="6969976" y="4444170"/>
                <a:ext cx="297570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n>
                                <a:solidFill>
                                  <a:srgbClr val="FFC000"/>
                                </a:solidFill>
                              </a:ln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n>
                                <a:solidFill>
                                  <a:srgbClr val="FFC000"/>
                                </a:solidFill>
                              </a:ln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b="1" i="1" smtClean="0">
                              <a:ln>
                                <a:solidFill>
                                  <a:srgbClr val="FFC000"/>
                                </a:solidFill>
                              </a:ln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</m:oMath>
                  </m:oMathPara>
                </a14:m>
                <a:endParaRPr lang="en-US" b="1" dirty="0">
                  <a:ln>
                    <a:solidFill>
                      <a:srgbClr val="FFC000"/>
                    </a:solidFill>
                  </a:ln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8B37C4C-CE8B-47B1-A889-56BD2ACB4A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1359267" flipV="1">
                <a:off x="6969976" y="4444170"/>
                <a:ext cx="297570" cy="2769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Arc 13">
            <a:extLst>
              <a:ext uri="{FF2B5EF4-FFF2-40B4-BE49-F238E27FC236}">
                <a16:creationId xmlns:a16="http://schemas.microsoft.com/office/drawing/2014/main" id="{FFE16342-A243-40F3-8723-1C88C53EFA84}"/>
              </a:ext>
            </a:extLst>
          </p:cNvPr>
          <p:cNvSpPr/>
          <p:nvPr/>
        </p:nvSpPr>
        <p:spPr>
          <a:xfrm rot="2956916">
            <a:off x="6318140" y="3932426"/>
            <a:ext cx="660242" cy="673280"/>
          </a:xfrm>
          <a:prstGeom prst="arc">
            <a:avLst>
              <a:gd name="adj1" fmla="val 14776688"/>
              <a:gd name="adj2" fmla="val 20109681"/>
            </a:avLst>
          </a:prstGeom>
          <a:noFill/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822D1B9-81C9-47D4-8E1B-7FFC896D5707}"/>
                  </a:ext>
                </a:extLst>
              </p:cNvPr>
              <p:cNvSpPr txBox="1"/>
              <p:nvPr/>
            </p:nvSpPr>
            <p:spPr>
              <a:xfrm>
                <a:off x="7103155" y="2324810"/>
                <a:ext cx="16788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n>
                              <a:solidFill>
                                <a:srgbClr val="FFC000"/>
                              </a:solidFill>
                            </a:ln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n>
                              <a:solidFill>
                                <a:srgbClr val="FFC000"/>
                              </a:solidFill>
                            </a:ln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n>
                              <a:solidFill>
                                <a:srgbClr val="FFC000"/>
                              </a:solidFill>
                            </a:ln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= radius of slice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822D1B9-81C9-47D4-8E1B-7FFC896D57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3155" y="2324810"/>
                <a:ext cx="1678858" cy="276999"/>
              </a:xfrm>
              <a:prstGeom prst="rect">
                <a:avLst/>
              </a:prstGeom>
              <a:blipFill>
                <a:blip r:embed="rId9"/>
                <a:stretch>
                  <a:fillRect t="-28261" r="-8333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9067743-61DA-470A-93D1-FFCC97BEDB21}"/>
                  </a:ext>
                </a:extLst>
              </p:cNvPr>
              <p:cNvSpPr txBox="1"/>
              <p:nvPr/>
            </p:nvSpPr>
            <p:spPr>
              <a:xfrm>
                <a:off x="881101" y="4728641"/>
                <a:ext cx="3097643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b="1" i="1" smtClean="0">
                        <a:ln>
                          <a:solidFill>
                            <a:srgbClr val="00B050"/>
                          </a:solidFill>
                        </a:ln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𝒖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</m:oMath>
                </a14:m>
                <a:r>
                  <a:rPr lang="en-US" dirty="0"/>
                  <a:t> </a:t>
                </a:r>
                <a:r>
                  <a:rPr lang="en-US" b="1" dirty="0"/>
                  <a:t>poloidal</a:t>
                </a:r>
                <a:r>
                  <a:rPr lang="en-US" dirty="0"/>
                  <a:t> (latitude)</a:t>
                </a:r>
              </a:p>
              <a:p>
                <a:r>
                  <a:rPr lang="en-US" dirty="0"/>
                  <a:t>North to South Pole (vertical)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9067743-61DA-470A-93D1-FFCC97BEDB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101" y="4728641"/>
                <a:ext cx="3097643" cy="553998"/>
              </a:xfrm>
              <a:prstGeom prst="rect">
                <a:avLst/>
              </a:prstGeom>
              <a:blipFill>
                <a:blip r:embed="rId10"/>
                <a:stretch>
                  <a:fillRect l="-4724" t="-14286" r="-4528" b="-24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ED13C39-73E7-4831-BB7E-0FFDD56AE010}"/>
                  </a:ext>
                </a:extLst>
              </p:cNvPr>
              <p:cNvSpPr txBox="1"/>
              <p:nvPr/>
            </p:nvSpPr>
            <p:spPr>
              <a:xfrm>
                <a:off x="5439813" y="1465465"/>
                <a:ext cx="3363293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b="1" i="1" smtClean="0">
                        <a:ln>
                          <a:solidFill>
                            <a:srgbClr val="0070C0"/>
                          </a:solidFill>
                        </a:ln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≤2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</m:oMath>
                </a14:m>
                <a:r>
                  <a:rPr lang="en-US" dirty="0"/>
                  <a:t> </a:t>
                </a:r>
                <a:r>
                  <a:rPr lang="en-US" b="1" dirty="0"/>
                  <a:t>toroidal</a:t>
                </a:r>
                <a:r>
                  <a:rPr lang="en-US" dirty="0"/>
                  <a:t> (longitude)</a:t>
                </a:r>
              </a:p>
              <a:p>
                <a:pPr algn="r"/>
                <a:r>
                  <a:rPr lang="en-US" dirty="0"/>
                  <a:t>Around the slice (horizontal)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ED13C39-73E7-4831-BB7E-0FFDD56AE0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9813" y="1465465"/>
                <a:ext cx="3363293" cy="553998"/>
              </a:xfrm>
              <a:prstGeom prst="rect">
                <a:avLst/>
              </a:prstGeom>
              <a:blipFill>
                <a:blip r:embed="rId11"/>
                <a:stretch>
                  <a:fillRect l="-2174" t="-14286" r="-4348" b="-252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23604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2" grpId="0"/>
      <p:bldP spid="15" grpId="0"/>
      <p:bldP spid="18" grpId="0" animBg="1"/>
      <p:bldP spid="14" grpId="0" animBg="1"/>
      <p:bldP spid="16" grpId="0"/>
      <p:bldP spid="19" grpId="0"/>
      <p:bldP spid="2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ADC54B3D-1C4B-49CF-AFEB-65AB270526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577" y="842449"/>
            <a:ext cx="7258845" cy="5807077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3D Cartesian Coordinates in matplotlib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z="1400" b="1" smtClean="0">
                <a:solidFill>
                  <a:schemeClr val="tx1"/>
                </a:solidFill>
              </a:rPr>
              <a:t>3</a:t>
            </a:fld>
            <a:endParaRPr lang="en-US" sz="1400" b="1" dirty="0">
              <a:solidFill>
                <a:schemeClr val="tx1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8B5C6DB-C35F-4225-ACDE-D29424117CCB}"/>
              </a:ext>
            </a:extLst>
          </p:cNvPr>
          <p:cNvCxnSpPr>
            <a:cxnSpLocks/>
          </p:cNvCxnSpPr>
          <p:nvPr/>
        </p:nvCxnSpPr>
        <p:spPr>
          <a:xfrm flipV="1">
            <a:off x="4645742" y="4343770"/>
            <a:ext cx="941726" cy="483331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B7B1A5A-4B90-41B1-95D0-8A51CFE212CE}"/>
              </a:ext>
            </a:extLst>
          </p:cNvPr>
          <p:cNvCxnSpPr>
            <a:cxnSpLocks/>
          </p:cNvCxnSpPr>
          <p:nvPr/>
        </p:nvCxnSpPr>
        <p:spPr>
          <a:xfrm>
            <a:off x="5541492" y="4343770"/>
            <a:ext cx="959321" cy="504455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7C1C7C9-5938-4AF5-9381-0642E586CF41}"/>
                  </a:ext>
                </a:extLst>
              </p:cNvPr>
              <p:cNvSpPr txBox="1"/>
              <p:nvPr/>
            </p:nvSpPr>
            <p:spPr>
              <a:xfrm rot="19934199">
                <a:off x="4899960" y="4292484"/>
                <a:ext cx="32541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en-US" b="1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lang="en-US" b="1" dirty="0">
                  <a:ln>
                    <a:solidFill>
                      <a:srgbClr val="0070C0"/>
                    </a:solidFill>
                  </a:ln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7C1C7C9-5938-4AF5-9381-0642E586CF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934199">
                <a:off x="4899960" y="4292484"/>
                <a:ext cx="325410" cy="2769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A2B57AA-0530-41D9-A02C-8D96E1D8322F}"/>
                  </a:ext>
                </a:extLst>
              </p:cNvPr>
              <p:cNvSpPr txBox="1"/>
              <p:nvPr/>
            </p:nvSpPr>
            <p:spPr>
              <a:xfrm rot="1673832">
                <a:off x="5947760" y="4319706"/>
                <a:ext cx="31733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lang="en-US" b="1" dirty="0">
                  <a:ln>
                    <a:solidFill>
                      <a:srgbClr val="0070C0"/>
                    </a:solidFill>
                  </a:ln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A2B57AA-0530-41D9-A02C-8D96E1D832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73832">
                <a:off x="5947760" y="4319706"/>
                <a:ext cx="317331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DEB1CAA-65D9-4AD7-89E4-D4786761D324}"/>
              </a:ext>
            </a:extLst>
          </p:cNvPr>
          <p:cNvCxnSpPr>
            <a:cxnSpLocks/>
          </p:cNvCxnSpPr>
          <p:nvPr/>
        </p:nvCxnSpPr>
        <p:spPr>
          <a:xfrm flipV="1">
            <a:off x="5905500" y="2140149"/>
            <a:ext cx="26194" cy="902113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9423A51-0446-42DC-8E83-49C5F739A728}"/>
              </a:ext>
            </a:extLst>
          </p:cNvPr>
          <p:cNvCxnSpPr>
            <a:cxnSpLocks/>
          </p:cNvCxnSpPr>
          <p:nvPr/>
        </p:nvCxnSpPr>
        <p:spPr>
          <a:xfrm>
            <a:off x="5918597" y="2187477"/>
            <a:ext cx="1012031" cy="452465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2309F55-D8D0-4E29-B715-2F1464ABE451}"/>
                  </a:ext>
                </a:extLst>
              </p:cNvPr>
              <p:cNvSpPr txBox="1"/>
              <p:nvPr/>
            </p:nvSpPr>
            <p:spPr>
              <a:xfrm rot="16200000">
                <a:off x="5604942" y="2426661"/>
                <a:ext cx="30290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p>
                          <m:r>
                            <a:rPr lang="en-US" b="1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lang="en-US" b="1" dirty="0">
                  <a:ln>
                    <a:solidFill>
                      <a:srgbClr val="0070C0"/>
                    </a:solidFill>
                  </a:ln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2309F55-D8D0-4E29-B715-2F1464ABE4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5604942" y="2426661"/>
                <a:ext cx="302903" cy="2769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885479B-1497-4FE8-8853-BBB65568138E}"/>
                  </a:ext>
                </a:extLst>
              </p:cNvPr>
              <p:cNvSpPr txBox="1"/>
              <p:nvPr/>
            </p:nvSpPr>
            <p:spPr>
              <a:xfrm rot="1418092">
                <a:off x="6342147" y="2140892"/>
                <a:ext cx="31733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lang="en-US" b="1" dirty="0">
                  <a:ln>
                    <a:solidFill>
                      <a:srgbClr val="0070C0"/>
                    </a:solidFill>
                  </a:ln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885479B-1497-4FE8-8853-BBB6556813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418092">
                <a:off x="6342147" y="2140892"/>
                <a:ext cx="317331" cy="27699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5BC88DD-37F3-4678-A8E5-665D5B72D9A8}"/>
              </a:ext>
            </a:extLst>
          </p:cNvPr>
          <p:cNvCxnSpPr>
            <a:cxnSpLocks/>
          </p:cNvCxnSpPr>
          <p:nvPr/>
        </p:nvCxnSpPr>
        <p:spPr>
          <a:xfrm flipH="1" flipV="1">
            <a:off x="3359944" y="2140149"/>
            <a:ext cx="27298" cy="902114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70E7C2F-4CCA-4134-B163-E53C431EA23B}"/>
              </a:ext>
            </a:extLst>
          </p:cNvPr>
          <p:cNvCxnSpPr>
            <a:cxnSpLocks/>
          </p:cNvCxnSpPr>
          <p:nvPr/>
        </p:nvCxnSpPr>
        <p:spPr>
          <a:xfrm flipV="1">
            <a:off x="3359944" y="1772125"/>
            <a:ext cx="945356" cy="415352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0A5BB205-6023-4ED4-AE0B-6C4F8D25480B}"/>
                  </a:ext>
                </a:extLst>
              </p:cNvPr>
              <p:cNvSpPr txBox="1"/>
              <p:nvPr/>
            </p:nvSpPr>
            <p:spPr>
              <a:xfrm rot="20196746">
                <a:off x="3588217" y="1702737"/>
                <a:ext cx="32541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en-US" b="1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lang="en-US" b="1" dirty="0">
                  <a:ln>
                    <a:solidFill>
                      <a:srgbClr val="0070C0"/>
                    </a:solidFill>
                  </a:ln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0A5BB205-6023-4ED4-AE0B-6C4F8D2548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196746">
                <a:off x="3588217" y="1702737"/>
                <a:ext cx="325410" cy="2769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D58FCF41-62F6-4980-9FE2-861E17979F1C}"/>
                  </a:ext>
                </a:extLst>
              </p:cNvPr>
              <p:cNvSpPr txBox="1"/>
              <p:nvPr/>
            </p:nvSpPr>
            <p:spPr>
              <a:xfrm rot="16200000">
                <a:off x="3059901" y="2489487"/>
                <a:ext cx="30290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p>
                          <m:r>
                            <a:rPr lang="en-US" b="1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lang="en-US" b="1" dirty="0">
                  <a:ln>
                    <a:solidFill>
                      <a:srgbClr val="0070C0"/>
                    </a:solidFill>
                  </a:ln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D58FCF41-62F6-4980-9FE2-861E17979F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3059901" y="2489487"/>
                <a:ext cx="302903" cy="27699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67374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21" grpId="0"/>
      <p:bldP spid="22" grpId="0"/>
      <p:bldP spid="43" grpId="0"/>
      <p:bldP spid="4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7284361-D2E7-B3F5-B9BF-46293775B2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6856" y="1878390"/>
            <a:ext cx="5795117" cy="3785714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30</a:t>
            </a:fld>
            <a:endParaRPr lang="en-US" dirty="0"/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075CA57D-B475-415C-B5E6-00FDC3BBB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FF0000"/>
                </a:solidFill>
                <a:latin typeface="+mn-lt"/>
              </a:rPr>
              <a:t>Edit</a:t>
            </a:r>
            <a:r>
              <a:rPr lang="en-US" sz="3200" dirty="0">
                <a:latin typeface="+mn-lt"/>
              </a:rPr>
              <a:t> plot3d_sphere.py</a:t>
            </a:r>
          </a:p>
        </p:txBody>
      </p:sp>
      <p:sp>
        <p:nvSpPr>
          <p:cNvPr id="19" name="Speech Bubble: Rectangle 18">
            <a:extLst>
              <a:ext uri="{FF2B5EF4-FFF2-40B4-BE49-F238E27FC236}">
                <a16:creationId xmlns:a16="http://schemas.microsoft.com/office/drawing/2014/main" id="{5EF0FAAD-4BB7-4399-A7C2-2F1FD9AFC782}"/>
              </a:ext>
            </a:extLst>
          </p:cNvPr>
          <p:cNvSpPr/>
          <p:nvPr/>
        </p:nvSpPr>
        <p:spPr>
          <a:xfrm>
            <a:off x="1175517" y="3869409"/>
            <a:ext cx="1544786" cy="934574"/>
          </a:xfrm>
          <a:prstGeom prst="wedgeRectCallout">
            <a:avLst>
              <a:gd name="adj1" fmla="val 128757"/>
              <a:gd name="adj2" fmla="val 55248"/>
            </a:avLst>
          </a:prstGeom>
          <a:solidFill>
            <a:schemeClr val="bg1"/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Comment out line 23</a:t>
            </a:r>
            <a:endParaRPr lang="en-US" dirty="0">
              <a:ln>
                <a:solidFill>
                  <a:srgbClr val="00B050"/>
                </a:solidFill>
              </a:ln>
              <a:solidFill>
                <a:srgbClr val="00B050"/>
              </a:solidFill>
            </a:endParaRPr>
          </a:p>
        </p:txBody>
      </p:sp>
      <p:sp>
        <p:nvSpPr>
          <p:cNvPr id="21" name="Speech Bubble: Rectangle 20">
            <a:extLst>
              <a:ext uri="{FF2B5EF4-FFF2-40B4-BE49-F238E27FC236}">
                <a16:creationId xmlns:a16="http://schemas.microsoft.com/office/drawing/2014/main" id="{E94AF4BD-E2E9-43A1-983E-BD591C239D61}"/>
              </a:ext>
            </a:extLst>
          </p:cNvPr>
          <p:cNvSpPr/>
          <p:nvPr/>
        </p:nvSpPr>
        <p:spPr>
          <a:xfrm>
            <a:off x="1175517" y="5279948"/>
            <a:ext cx="1544786" cy="934574"/>
          </a:xfrm>
          <a:prstGeom prst="wedgeRectCallout">
            <a:avLst>
              <a:gd name="adj1" fmla="val 129235"/>
              <a:gd name="adj2" fmla="val -67053"/>
            </a:avLst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Uncomment line 24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3627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1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8439913-FDA7-4D85-A05B-4ADB7F688F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6573" y="1208066"/>
            <a:ext cx="5857997" cy="551341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31</a:t>
            </a:fld>
            <a:endParaRPr lang="en-US" dirty="0"/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075CA57D-B475-415C-B5E6-00FDC3BBB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plot3d_sphere.py</a:t>
            </a:r>
          </a:p>
        </p:txBody>
      </p:sp>
    </p:spTree>
    <p:extLst>
      <p:ext uri="{BB962C8B-B14F-4D97-AF65-F5344CB8AC3E}">
        <p14:creationId xmlns:p14="http://schemas.microsoft.com/office/powerpoint/2010/main" val="1209591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73C0B70-3B90-4A03-906B-5A488F53735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808" t="16667" r="8549" b="7316"/>
          <a:stretch/>
        </p:blipFill>
        <p:spPr>
          <a:xfrm>
            <a:off x="1828800" y="1325561"/>
            <a:ext cx="5375788" cy="5213352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32</a:t>
            </a:fld>
            <a:endParaRPr lang="en-US" dirty="0"/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075CA57D-B475-415C-B5E6-00FDC3BBB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7030A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plot3d_sphere.py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5242FE-655C-4BBA-8447-96EC33591146}"/>
              </a:ext>
            </a:extLst>
          </p:cNvPr>
          <p:cNvSpPr txBox="1"/>
          <p:nvPr/>
        </p:nvSpPr>
        <p:spPr>
          <a:xfrm>
            <a:off x="7486650" y="3170903"/>
            <a:ext cx="11411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Top-Down</a:t>
            </a:r>
          </a:p>
          <a:p>
            <a:pPr algn="ctr"/>
            <a:r>
              <a:rPr lang="en-US" dirty="0"/>
              <a:t>View</a:t>
            </a:r>
          </a:p>
        </p:txBody>
      </p:sp>
    </p:spTree>
    <p:extLst>
      <p:ext uri="{BB962C8B-B14F-4D97-AF65-F5344CB8AC3E}">
        <p14:creationId xmlns:p14="http://schemas.microsoft.com/office/powerpoint/2010/main" val="11271592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What is a vector?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33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43907" y="1709207"/>
            <a:ext cx="3788449" cy="358639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4078" y="1396511"/>
            <a:ext cx="2609524" cy="234285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8957" y="4135608"/>
            <a:ext cx="3429000" cy="21431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Line Callout 2 9"/>
              <p:cNvSpPr/>
              <p:nvPr/>
            </p:nvSpPr>
            <p:spPr>
              <a:xfrm>
                <a:off x="4082479" y="1562456"/>
                <a:ext cx="1850515" cy="1124779"/>
              </a:xfrm>
              <a:prstGeom prst="borderCallout2">
                <a:avLst>
                  <a:gd name="adj1" fmla="val 107023"/>
                  <a:gd name="adj2" fmla="val 52133"/>
                  <a:gd name="adj3" fmla="val 148392"/>
                  <a:gd name="adj4" fmla="val 65899"/>
                  <a:gd name="adj5" fmla="val 198674"/>
                  <a:gd name="adj6" fmla="val 73426"/>
                </a:avLst>
              </a:prstGeom>
              <a:solidFill>
                <a:schemeClr val="bg1"/>
              </a:solidFill>
              <a:ln w="28575">
                <a:solidFill>
                  <a:srgbClr val="00B050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sub>
                    </m:sSub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sub>
                    </m:sSub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𝒛</m:t>
                        </m:r>
                      </m:sub>
                    </m:sSub>
                  </m:oMath>
                </a14:m>
                <a:r>
                  <a:rPr lang="en-US">
                    <a:solidFill>
                      <a:schemeClr val="tx1"/>
                    </a:solidFill>
                  </a:rPr>
                  <a:t> are the components of</a:t>
                </a:r>
              </a:p>
              <a:p>
                <a:pPr algn="ctr"/>
                <a:r>
                  <a:rPr lang="en-US">
                    <a:solidFill>
                      <a:schemeClr val="tx1"/>
                    </a:solidFill>
                  </a:rPr>
                  <a:t>vector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⃑"/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</m:acc>
                  </m:oMath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Line Callout 2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2479" y="1562456"/>
                <a:ext cx="1850515" cy="1124779"/>
              </a:xfrm>
              <a:prstGeom prst="borderCallout2">
                <a:avLst>
                  <a:gd name="adj1" fmla="val 107023"/>
                  <a:gd name="adj2" fmla="val 52133"/>
                  <a:gd name="adj3" fmla="val 148392"/>
                  <a:gd name="adj4" fmla="val 65899"/>
                  <a:gd name="adj5" fmla="val 198674"/>
                  <a:gd name="adj6" fmla="val 73426"/>
                </a:avLst>
              </a:prstGeom>
              <a:blipFill>
                <a:blip r:embed="rId6"/>
                <a:stretch>
                  <a:fillRect r="-1299"/>
                </a:stretch>
              </a:blipFill>
              <a:ln w="28575">
                <a:solidFill>
                  <a:srgbClr val="00B050"/>
                </a:solidFill>
                <a:headEnd type="none" w="med" len="med"/>
                <a:tailEnd type="triangle" w="med" len="me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/>
          <p:cNvGrpSpPr/>
          <p:nvPr/>
        </p:nvGrpSpPr>
        <p:grpSpPr>
          <a:xfrm>
            <a:off x="6122493" y="5364069"/>
            <a:ext cx="1697773" cy="914664"/>
            <a:chOff x="4928974" y="5259232"/>
            <a:chExt cx="1697773" cy="91466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/>
                <p:cNvSpPr txBox="1"/>
                <p:nvPr/>
              </p:nvSpPr>
              <p:spPr>
                <a:xfrm>
                  <a:off x="4934809" y="5259232"/>
                  <a:ext cx="1691938" cy="27699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3" name="TextBox 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34809" y="5259232"/>
                  <a:ext cx="1691938" cy="276999"/>
                </a:xfrm>
                <a:prstGeom prst="rect">
                  <a:avLst/>
                </a:prstGeom>
                <a:blipFill>
                  <a:blip r:embed="rId7"/>
                  <a:stretch>
                    <a:fillRect l="-360" b="-11111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/>
                <p:cNvSpPr txBox="1"/>
                <p:nvPr/>
              </p:nvSpPr>
              <p:spPr>
                <a:xfrm>
                  <a:off x="4934809" y="5567100"/>
                  <a:ext cx="1663212" cy="29892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11" name="TextBox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34809" y="5567100"/>
                  <a:ext cx="1663212" cy="298928"/>
                </a:xfrm>
                <a:prstGeom prst="rect">
                  <a:avLst/>
                </a:prstGeom>
                <a:blipFill>
                  <a:blip r:embed="rId8"/>
                  <a:stretch>
                    <a:fillRect l="-2198" r="-1465" b="-20408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/>
                <p:cNvSpPr txBox="1"/>
                <p:nvPr/>
              </p:nvSpPr>
              <p:spPr>
                <a:xfrm>
                  <a:off x="4928974" y="5896897"/>
                  <a:ext cx="1609158" cy="27699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12" name="TextBox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28974" y="5896897"/>
                  <a:ext cx="1609158" cy="276999"/>
                </a:xfrm>
                <a:prstGeom prst="rect">
                  <a:avLst/>
                </a:prstGeom>
                <a:blipFill>
                  <a:blip r:embed="rId9"/>
                  <a:stretch>
                    <a:fillRect l="-2273" r="-758" b="-11111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752332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What is a vector?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34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8319" y="1551838"/>
            <a:ext cx="7745812" cy="4721256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V="1">
            <a:off x="5184775" y="3689350"/>
            <a:ext cx="676275" cy="260350"/>
          </a:xfrm>
          <a:prstGeom prst="straightConnector1">
            <a:avLst/>
          </a:prstGeom>
          <a:ln w="57150">
            <a:solidFill>
              <a:srgbClr val="00B05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5337175" y="3697641"/>
            <a:ext cx="523875" cy="814034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 rot="20852888">
                <a:off x="5247426" y="3358651"/>
                <a:ext cx="347851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en-US" sz="32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</m:acc>
                    </m:oMath>
                  </m:oMathPara>
                </a14:m>
                <a:endParaRPr lang="en-US" sz="32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852888">
                <a:off x="5247426" y="3358651"/>
                <a:ext cx="347851" cy="492443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 rot="21175629">
                <a:off x="5638481" y="3976858"/>
                <a:ext cx="341439" cy="5657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en-US" sz="32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</m:acc>
                    </m:oMath>
                  </m:oMathPara>
                </a14:m>
                <a:endParaRPr lang="en-US" sz="32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1175629">
                <a:off x="5638481" y="3976858"/>
                <a:ext cx="341439" cy="56573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/>
          <p:cNvSpPr txBox="1"/>
          <p:nvPr/>
        </p:nvSpPr>
        <p:spPr>
          <a:xfrm>
            <a:off x="4716349" y="3689350"/>
            <a:ext cx="43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❶</a:t>
            </a:r>
          </a:p>
        </p:txBody>
      </p:sp>
      <p:sp>
        <p:nvSpPr>
          <p:cNvPr id="12" name="Rectangle 11"/>
          <p:cNvSpPr/>
          <p:nvPr/>
        </p:nvSpPr>
        <p:spPr>
          <a:xfrm>
            <a:off x="5604950" y="3278525"/>
            <a:ext cx="4908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⓿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896851" y="4436012"/>
            <a:ext cx="43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❷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57950" y="1084882"/>
            <a:ext cx="22520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FF0000"/>
                </a:solidFill>
              </a:rPr>
              <a:t>How do we avoid drawing the facets which are on the </a:t>
            </a:r>
            <a:r>
              <a:rPr lang="en-US" u="sng">
                <a:solidFill>
                  <a:srgbClr val="FF0000"/>
                </a:solidFill>
              </a:rPr>
              <a:t>back</a:t>
            </a:r>
            <a:r>
              <a:rPr lang="en-US">
                <a:solidFill>
                  <a:srgbClr val="FF0000"/>
                </a:solidFill>
              </a:rPr>
              <a:t> of the sphere?</a:t>
            </a:r>
          </a:p>
        </p:txBody>
      </p:sp>
      <p:cxnSp>
        <p:nvCxnSpPr>
          <p:cNvPr id="7" name="Straight Arrow Connector 6"/>
          <p:cNvCxnSpPr>
            <a:cxnSpLocks/>
            <a:stCxn id="5" idx="1"/>
          </p:cNvCxnSpPr>
          <p:nvPr/>
        </p:nvCxnSpPr>
        <p:spPr>
          <a:xfrm flipH="1">
            <a:off x="5522912" y="1685047"/>
            <a:ext cx="935038" cy="127296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7716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0" grpId="0"/>
      <p:bldP spid="12" grpId="0"/>
      <p:bldP spid="13" grpId="0"/>
      <p:bldP spid="5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Vector Cross Product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35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1709512"/>
            <a:ext cx="3747570" cy="255026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9263" y="1709512"/>
            <a:ext cx="3418865" cy="268193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6548" y="4713840"/>
            <a:ext cx="3950464" cy="1907940"/>
          </a:xfrm>
          <a:prstGeom prst="rect">
            <a:avLst/>
          </a:prstGeom>
        </p:spPr>
      </p:pic>
      <p:sp>
        <p:nvSpPr>
          <p:cNvPr id="7" name="Line Callout 2 6"/>
          <p:cNvSpPr/>
          <p:nvPr/>
        </p:nvSpPr>
        <p:spPr>
          <a:xfrm>
            <a:off x="5693508" y="4796683"/>
            <a:ext cx="2674620" cy="1559667"/>
          </a:xfrm>
          <a:prstGeom prst="borderCallout2">
            <a:avLst>
              <a:gd name="adj1" fmla="val 39036"/>
              <a:gd name="adj2" fmla="val -3065"/>
              <a:gd name="adj3" fmla="val -697"/>
              <a:gd name="adj4" fmla="val -29471"/>
              <a:gd name="adj5" fmla="val -48942"/>
              <a:gd name="adj6" fmla="val -22535"/>
            </a:avLst>
          </a:prstGeom>
          <a:solidFill>
            <a:schemeClr val="bg1"/>
          </a:solidFill>
          <a:ln w="28575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The </a:t>
            </a:r>
            <a:r>
              <a:rPr lang="en-US" b="1">
                <a:solidFill>
                  <a:schemeClr val="tx1"/>
                </a:solidFill>
              </a:rPr>
              <a:t>cross product </a:t>
            </a:r>
            <a:r>
              <a:rPr lang="en-US">
                <a:solidFill>
                  <a:schemeClr val="tx1"/>
                </a:solidFill>
              </a:rPr>
              <a:t>of two vectors is another </a:t>
            </a:r>
            <a:r>
              <a:rPr lang="en-US" b="1">
                <a:solidFill>
                  <a:schemeClr val="tx1"/>
                </a:solidFill>
              </a:rPr>
              <a:t>vector</a:t>
            </a:r>
            <a:r>
              <a:rPr lang="en-US">
                <a:solidFill>
                  <a:schemeClr val="tx1"/>
                </a:solidFill>
              </a:rPr>
              <a:t> which is perpendicular to both vectors </a:t>
            </a:r>
            <a:r>
              <a:rPr lang="en-US" b="1">
                <a:solidFill>
                  <a:schemeClr val="tx1"/>
                </a:solidFill>
              </a:rPr>
              <a:t>A</a:t>
            </a:r>
            <a:r>
              <a:rPr lang="en-US">
                <a:solidFill>
                  <a:schemeClr val="tx1"/>
                </a:solidFill>
              </a:rPr>
              <a:t> and </a:t>
            </a:r>
            <a:r>
              <a:rPr lang="en-US" b="1">
                <a:solidFill>
                  <a:schemeClr val="tx1"/>
                </a:solidFill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2889653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Every Facet has a Surface Normal Vector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36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9163" y="4332007"/>
            <a:ext cx="2652337" cy="220690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8308" y="1658327"/>
            <a:ext cx="3787041" cy="230135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819" y="1589533"/>
            <a:ext cx="3571631" cy="292355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35235" y="4513086"/>
            <a:ext cx="3015142" cy="2103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7650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Vector Dot Product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37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4977" y="1570618"/>
            <a:ext cx="3191925" cy="2239810"/>
          </a:xfrm>
          <a:prstGeom prst="rect">
            <a:avLst/>
          </a:prstGeom>
        </p:spPr>
      </p:pic>
      <p:sp>
        <p:nvSpPr>
          <p:cNvPr id="6" name="Line Callout 2 5"/>
          <p:cNvSpPr/>
          <p:nvPr/>
        </p:nvSpPr>
        <p:spPr>
          <a:xfrm>
            <a:off x="3131391" y="4224886"/>
            <a:ext cx="2175511" cy="1154430"/>
          </a:xfrm>
          <a:prstGeom prst="borderCallout2">
            <a:avLst>
              <a:gd name="adj1" fmla="val -13109"/>
              <a:gd name="adj2" fmla="val 56230"/>
              <a:gd name="adj3" fmla="val -183622"/>
              <a:gd name="adj4" fmla="val 38923"/>
              <a:gd name="adj5" fmla="val -118819"/>
              <a:gd name="adj6" fmla="val -20792"/>
            </a:avLst>
          </a:prstGeom>
          <a:solidFill>
            <a:schemeClr val="bg1"/>
          </a:solidFill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The </a:t>
            </a:r>
            <a:r>
              <a:rPr lang="en-US" b="1">
                <a:solidFill>
                  <a:schemeClr val="tx1"/>
                </a:solidFill>
              </a:rPr>
              <a:t>dot product </a:t>
            </a:r>
            <a:r>
              <a:rPr lang="en-US">
                <a:solidFill>
                  <a:schemeClr val="tx1"/>
                </a:solidFill>
              </a:rPr>
              <a:t>gives the angle </a:t>
            </a:r>
            <a:r>
              <a:rPr lang="en-US" i="1">
                <a:solidFill>
                  <a:schemeClr val="tx1"/>
                </a:solidFill>
              </a:rPr>
              <a:t>between</a:t>
            </a:r>
            <a:r>
              <a:rPr lang="en-US">
                <a:solidFill>
                  <a:schemeClr val="tx1"/>
                </a:solidFill>
              </a:rPr>
              <a:t> two </a:t>
            </a:r>
            <a:r>
              <a:rPr lang="en-US" b="1">
                <a:solidFill>
                  <a:srgbClr val="FF0000"/>
                </a:solidFill>
              </a:rPr>
              <a:t>vectors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59804" y="2594897"/>
            <a:ext cx="2215516" cy="1728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663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50274" y="1125991"/>
            <a:ext cx="933611" cy="7479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Back Face Culling and Facet Shading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38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8144" y="1634148"/>
            <a:ext cx="3434032" cy="257971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2176" y="4583521"/>
            <a:ext cx="3268004" cy="1913319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60858" y="1634148"/>
            <a:ext cx="2594183" cy="2594183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1199573" y="4583521"/>
            <a:ext cx="2589763" cy="1424475"/>
            <a:chOff x="1517289" y="4537026"/>
            <a:chExt cx="2589763" cy="1424475"/>
          </a:xfrm>
        </p:grpSpPr>
        <p:cxnSp>
          <p:nvCxnSpPr>
            <p:cNvPr id="5" name="Straight Arrow Connector 4"/>
            <p:cNvCxnSpPr/>
            <p:nvPr/>
          </p:nvCxnSpPr>
          <p:spPr>
            <a:xfrm flipV="1">
              <a:off x="1517289" y="5101345"/>
              <a:ext cx="1177871" cy="860156"/>
            </a:xfrm>
            <a:prstGeom prst="straightConnector1">
              <a:avLst/>
            </a:prstGeom>
            <a:ln w="57150">
              <a:solidFill>
                <a:srgbClr val="FF0000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2576526" y="4778179"/>
              <a:ext cx="153052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Camera  / Eye Location</a:t>
              </a:r>
            </a:p>
          </p:txBody>
        </p:sp>
        <p:cxnSp>
          <p:nvCxnSpPr>
            <p:cNvPr id="10" name="Straight Arrow Connector 9"/>
            <p:cNvCxnSpPr/>
            <p:nvPr/>
          </p:nvCxnSpPr>
          <p:spPr>
            <a:xfrm flipV="1">
              <a:off x="1517289" y="4872641"/>
              <a:ext cx="254361" cy="1088860"/>
            </a:xfrm>
            <a:prstGeom prst="straightConnector1">
              <a:avLst/>
            </a:prstGeom>
            <a:ln w="57150">
              <a:solidFill>
                <a:srgbClr val="FF0000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/>
                <p:cNvSpPr txBox="1"/>
                <p:nvPr/>
              </p:nvSpPr>
              <p:spPr>
                <a:xfrm>
                  <a:off x="1582698" y="4537026"/>
                  <a:ext cx="39426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acc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15" name="TextBox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82698" y="4537026"/>
                  <a:ext cx="394260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/>
                <p:cNvSpPr txBox="1"/>
                <p:nvPr/>
              </p:nvSpPr>
              <p:spPr>
                <a:xfrm>
                  <a:off x="1619692" y="5346757"/>
                  <a:ext cx="39426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16" name="Text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19692" y="5346757"/>
                  <a:ext cx="394260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24181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9C34E6F-E9E0-A681-9751-0019F3CF46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6856" y="1878390"/>
            <a:ext cx="5795117" cy="3785714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39</a:t>
            </a:fld>
            <a:endParaRPr lang="en-US" dirty="0"/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075CA57D-B475-415C-B5E6-00FDC3BBB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FF0000"/>
                </a:solidFill>
                <a:latin typeface="+mn-lt"/>
              </a:rPr>
              <a:t>Edit</a:t>
            </a:r>
            <a:r>
              <a:rPr lang="en-US" sz="3200" dirty="0">
                <a:latin typeface="+mn-lt"/>
              </a:rPr>
              <a:t> plot3d_sphere.py</a:t>
            </a:r>
          </a:p>
        </p:txBody>
      </p:sp>
      <p:sp>
        <p:nvSpPr>
          <p:cNvPr id="19" name="Speech Bubble: Rectangle 18">
            <a:extLst>
              <a:ext uri="{FF2B5EF4-FFF2-40B4-BE49-F238E27FC236}">
                <a16:creationId xmlns:a16="http://schemas.microsoft.com/office/drawing/2014/main" id="{5EF0FAAD-4BB7-4399-A7C2-2F1FD9AFC782}"/>
              </a:ext>
            </a:extLst>
          </p:cNvPr>
          <p:cNvSpPr/>
          <p:nvPr/>
        </p:nvSpPr>
        <p:spPr>
          <a:xfrm>
            <a:off x="1175517" y="4094259"/>
            <a:ext cx="1544786" cy="934574"/>
          </a:xfrm>
          <a:prstGeom prst="wedgeRectCallout">
            <a:avLst>
              <a:gd name="adj1" fmla="val 128757"/>
              <a:gd name="adj2" fmla="val 55248"/>
            </a:avLst>
          </a:prstGeom>
          <a:solidFill>
            <a:schemeClr val="bg1"/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Comment out line 24</a:t>
            </a:r>
            <a:endParaRPr lang="en-US" dirty="0">
              <a:ln>
                <a:solidFill>
                  <a:srgbClr val="00B050"/>
                </a:solidFill>
              </a:ln>
              <a:solidFill>
                <a:srgbClr val="00B050"/>
              </a:solidFill>
            </a:endParaRPr>
          </a:p>
        </p:txBody>
      </p:sp>
      <p:sp>
        <p:nvSpPr>
          <p:cNvPr id="21" name="Speech Bubble: Rectangle 20">
            <a:extLst>
              <a:ext uri="{FF2B5EF4-FFF2-40B4-BE49-F238E27FC236}">
                <a16:creationId xmlns:a16="http://schemas.microsoft.com/office/drawing/2014/main" id="{E94AF4BD-E2E9-43A1-983E-BD591C239D61}"/>
              </a:ext>
            </a:extLst>
          </p:cNvPr>
          <p:cNvSpPr/>
          <p:nvPr/>
        </p:nvSpPr>
        <p:spPr>
          <a:xfrm>
            <a:off x="1175517" y="5504798"/>
            <a:ext cx="1544786" cy="934574"/>
          </a:xfrm>
          <a:prstGeom prst="wedgeRectCallout">
            <a:avLst>
              <a:gd name="adj1" fmla="val 129235"/>
              <a:gd name="adj2" fmla="val -67053"/>
            </a:avLst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Uncomment line 25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3308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ADC54B3D-1C4B-49CF-AFEB-65AB270526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577" y="842449"/>
            <a:ext cx="7258845" cy="5807077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3D Cartesian Coordinates in matplotlib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z="1400" b="1" smtClean="0">
                <a:solidFill>
                  <a:schemeClr val="tx1"/>
                </a:solidFill>
              </a:rPr>
              <a:t>4</a:t>
            </a:fld>
            <a:endParaRPr lang="en-US" sz="1400" b="1" dirty="0">
              <a:solidFill>
                <a:schemeClr val="tx1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8B5C6DB-C35F-4225-ACDE-D29424117CCB}"/>
              </a:ext>
            </a:extLst>
          </p:cNvPr>
          <p:cNvCxnSpPr>
            <a:cxnSpLocks/>
          </p:cNvCxnSpPr>
          <p:nvPr/>
        </p:nvCxnSpPr>
        <p:spPr>
          <a:xfrm flipV="1">
            <a:off x="4645742" y="4343770"/>
            <a:ext cx="941726" cy="483331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B7B1A5A-4B90-41B1-95D0-8A51CFE212CE}"/>
              </a:ext>
            </a:extLst>
          </p:cNvPr>
          <p:cNvCxnSpPr>
            <a:cxnSpLocks/>
          </p:cNvCxnSpPr>
          <p:nvPr/>
        </p:nvCxnSpPr>
        <p:spPr>
          <a:xfrm>
            <a:off x="5541492" y="4343770"/>
            <a:ext cx="959321" cy="504455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7C1C7C9-5938-4AF5-9381-0642E586CF41}"/>
                  </a:ext>
                </a:extLst>
              </p:cNvPr>
              <p:cNvSpPr txBox="1"/>
              <p:nvPr/>
            </p:nvSpPr>
            <p:spPr>
              <a:xfrm rot="19934199">
                <a:off x="4899960" y="4292484"/>
                <a:ext cx="32541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en-US" b="1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lang="en-US" b="1" dirty="0">
                  <a:ln>
                    <a:solidFill>
                      <a:srgbClr val="0070C0"/>
                    </a:solidFill>
                  </a:ln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7C1C7C9-5938-4AF5-9381-0642E586CF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934199">
                <a:off x="4899960" y="4292484"/>
                <a:ext cx="325410" cy="2769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A2B57AA-0530-41D9-A02C-8D96E1D8322F}"/>
                  </a:ext>
                </a:extLst>
              </p:cNvPr>
              <p:cNvSpPr txBox="1"/>
              <p:nvPr/>
            </p:nvSpPr>
            <p:spPr>
              <a:xfrm rot="1673832">
                <a:off x="5947760" y="4319706"/>
                <a:ext cx="31733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lang="en-US" b="1" dirty="0">
                  <a:ln>
                    <a:solidFill>
                      <a:srgbClr val="0070C0"/>
                    </a:solidFill>
                  </a:ln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A2B57AA-0530-41D9-A02C-8D96E1D832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73832">
                <a:off x="5947760" y="4319706"/>
                <a:ext cx="317331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DEB1CAA-65D9-4AD7-89E4-D4786761D324}"/>
              </a:ext>
            </a:extLst>
          </p:cNvPr>
          <p:cNvCxnSpPr>
            <a:cxnSpLocks/>
          </p:cNvCxnSpPr>
          <p:nvPr/>
        </p:nvCxnSpPr>
        <p:spPr>
          <a:xfrm flipV="1">
            <a:off x="5905500" y="2140149"/>
            <a:ext cx="26194" cy="902113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9423A51-0446-42DC-8E83-49C5F739A728}"/>
              </a:ext>
            </a:extLst>
          </p:cNvPr>
          <p:cNvCxnSpPr>
            <a:cxnSpLocks/>
          </p:cNvCxnSpPr>
          <p:nvPr/>
        </p:nvCxnSpPr>
        <p:spPr>
          <a:xfrm>
            <a:off x="5918597" y="2187477"/>
            <a:ext cx="1012031" cy="452465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2309F55-D8D0-4E29-B715-2F1464ABE451}"/>
                  </a:ext>
                </a:extLst>
              </p:cNvPr>
              <p:cNvSpPr txBox="1"/>
              <p:nvPr/>
            </p:nvSpPr>
            <p:spPr>
              <a:xfrm rot="16200000">
                <a:off x="5604942" y="2426661"/>
                <a:ext cx="30290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p>
                          <m:r>
                            <a:rPr lang="en-US" b="1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lang="en-US" b="1" dirty="0">
                  <a:ln>
                    <a:solidFill>
                      <a:srgbClr val="0070C0"/>
                    </a:solidFill>
                  </a:ln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2309F55-D8D0-4E29-B715-2F1464ABE4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5604942" y="2426661"/>
                <a:ext cx="302903" cy="2769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885479B-1497-4FE8-8853-BBB65568138E}"/>
                  </a:ext>
                </a:extLst>
              </p:cNvPr>
              <p:cNvSpPr txBox="1"/>
              <p:nvPr/>
            </p:nvSpPr>
            <p:spPr>
              <a:xfrm rot="1418092">
                <a:off x="6342147" y="2140892"/>
                <a:ext cx="31733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lang="en-US" b="1" dirty="0">
                  <a:ln>
                    <a:solidFill>
                      <a:srgbClr val="0070C0"/>
                    </a:solidFill>
                  </a:ln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885479B-1497-4FE8-8853-BBB6556813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418092">
                <a:off x="6342147" y="2140892"/>
                <a:ext cx="317331" cy="27699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5BC88DD-37F3-4678-A8E5-665D5B72D9A8}"/>
              </a:ext>
            </a:extLst>
          </p:cNvPr>
          <p:cNvCxnSpPr>
            <a:cxnSpLocks/>
          </p:cNvCxnSpPr>
          <p:nvPr/>
        </p:nvCxnSpPr>
        <p:spPr>
          <a:xfrm flipH="1" flipV="1">
            <a:off x="3359944" y="2140149"/>
            <a:ext cx="27298" cy="902114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70E7C2F-4CCA-4134-B163-E53C431EA23B}"/>
              </a:ext>
            </a:extLst>
          </p:cNvPr>
          <p:cNvCxnSpPr>
            <a:cxnSpLocks/>
          </p:cNvCxnSpPr>
          <p:nvPr/>
        </p:nvCxnSpPr>
        <p:spPr>
          <a:xfrm flipV="1">
            <a:off x="3359944" y="1772125"/>
            <a:ext cx="945356" cy="415352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0A5BB205-6023-4ED4-AE0B-6C4F8D25480B}"/>
                  </a:ext>
                </a:extLst>
              </p:cNvPr>
              <p:cNvSpPr txBox="1"/>
              <p:nvPr/>
            </p:nvSpPr>
            <p:spPr>
              <a:xfrm rot="20196746">
                <a:off x="3588217" y="1702737"/>
                <a:ext cx="32541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en-US" b="1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lang="en-US" b="1" dirty="0">
                  <a:ln>
                    <a:solidFill>
                      <a:srgbClr val="0070C0"/>
                    </a:solidFill>
                  </a:ln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0A5BB205-6023-4ED4-AE0B-6C4F8D2548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196746">
                <a:off x="3588217" y="1702737"/>
                <a:ext cx="325410" cy="2769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D58FCF41-62F6-4980-9FE2-861E17979F1C}"/>
                  </a:ext>
                </a:extLst>
              </p:cNvPr>
              <p:cNvSpPr txBox="1"/>
              <p:nvPr/>
            </p:nvSpPr>
            <p:spPr>
              <a:xfrm rot="16200000">
                <a:off x="3059901" y="2489487"/>
                <a:ext cx="30290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p>
                          <m:r>
                            <a:rPr lang="en-US" b="1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lang="en-US" b="1" dirty="0">
                  <a:ln>
                    <a:solidFill>
                      <a:srgbClr val="0070C0"/>
                    </a:solidFill>
                  </a:ln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D58FCF41-62F6-4980-9FE2-861E17979F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3059901" y="2489487"/>
                <a:ext cx="302903" cy="27699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Oval 44">
            <a:extLst>
              <a:ext uri="{FF2B5EF4-FFF2-40B4-BE49-F238E27FC236}">
                <a16:creationId xmlns:a16="http://schemas.microsoft.com/office/drawing/2014/main" id="{14E0E08F-2983-4E2B-8216-D5C281C7B0CD}"/>
              </a:ext>
            </a:extLst>
          </p:cNvPr>
          <p:cNvSpPr/>
          <p:nvPr/>
        </p:nvSpPr>
        <p:spPr>
          <a:xfrm>
            <a:off x="3342708" y="2982036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05B03F14-4377-4D2A-B31F-49DD06F47AD3}"/>
              </a:ext>
            </a:extLst>
          </p:cNvPr>
          <p:cNvSpPr/>
          <p:nvPr/>
        </p:nvSpPr>
        <p:spPr>
          <a:xfrm>
            <a:off x="5859780" y="2996542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0EBA75AD-4CFB-4546-B471-FE510F2FC069}"/>
              </a:ext>
            </a:extLst>
          </p:cNvPr>
          <p:cNvSpPr/>
          <p:nvPr/>
        </p:nvSpPr>
        <p:spPr>
          <a:xfrm>
            <a:off x="4600022" y="4781381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1017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38C3E8B-363F-4FC4-A04C-F300DA48B9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9934" y="1609966"/>
            <a:ext cx="5324133" cy="5004686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40</a:t>
            </a:fld>
            <a:endParaRPr lang="en-US" dirty="0"/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075CA57D-B475-415C-B5E6-00FDC3BBB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plot3d_sphere.py</a:t>
            </a:r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F1BF812A-055C-D0BD-A647-CE8E5888E5D3}"/>
              </a:ext>
            </a:extLst>
          </p:cNvPr>
          <p:cNvSpPr/>
          <p:nvPr/>
        </p:nvSpPr>
        <p:spPr>
          <a:xfrm>
            <a:off x="191846" y="1813808"/>
            <a:ext cx="1634865" cy="1103455"/>
          </a:xfrm>
          <a:prstGeom prst="wedgeRoundRectCallout">
            <a:avLst>
              <a:gd name="adj1" fmla="val 122663"/>
              <a:gd name="adj2" fmla="val 7133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Left click and drag to rotate the plot</a:t>
            </a:r>
          </a:p>
        </p:txBody>
      </p:sp>
    </p:spTree>
    <p:extLst>
      <p:ext uri="{BB962C8B-B14F-4D97-AF65-F5344CB8AC3E}">
        <p14:creationId xmlns:p14="http://schemas.microsoft.com/office/powerpoint/2010/main" val="4160549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41</a:t>
            </a:fld>
            <a:endParaRPr lang="en-US" dirty="0"/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075CA57D-B475-415C-B5E6-00FDC3BBB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plot3d_sphere.py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05490FD-C215-4161-A1A6-5033749E98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414" y="1550095"/>
            <a:ext cx="5235171" cy="4724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25509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Modelling a Torus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57107"/>
            <a:ext cx="5602544" cy="4637216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>
                <a:ea typeface="Cambria Math" panose="02040503050406030204" pitchFamily="18" charset="0"/>
              </a:rPr>
              <a:t>Your scientist would like to begin modelling the electromagnetic field around a </a:t>
            </a:r>
            <a:r>
              <a:rPr lang="en-US" sz="2400" b="1" dirty="0">
                <a:ea typeface="Cambria Math" panose="02040503050406030204" pitchFamily="18" charset="0"/>
              </a:rPr>
              <a:t>toroidal</a:t>
            </a:r>
            <a:r>
              <a:rPr lang="en-US" sz="2400" dirty="0">
                <a:ea typeface="Cambria Math" panose="02040503050406030204" pitchFamily="18" charset="0"/>
              </a:rPr>
              <a:t> coil carrying AC current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>
                <a:ea typeface="Cambria Math" panose="02040503050406030204" pitchFamily="18" charset="0"/>
              </a:rPr>
              <a:t>The first step will be defining and drawing a 3D torus using a modified version of the spherical coordinate system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>
                <a:ea typeface="Cambria Math" panose="02040503050406030204" pitchFamily="18" charset="0"/>
              </a:rPr>
              <a:t>The red arrow points in the </a:t>
            </a:r>
            <a:r>
              <a:rPr lang="en-US" sz="2400" b="1" dirty="0">
                <a:ea typeface="Cambria Math" panose="02040503050406030204" pitchFamily="18" charset="0"/>
              </a:rPr>
              <a:t>poloidal</a:t>
            </a:r>
            <a:r>
              <a:rPr lang="en-US" sz="2400" dirty="0">
                <a:ea typeface="Cambria Math" panose="02040503050406030204" pitchFamily="18" charset="0"/>
              </a:rPr>
              <a:t> direction and the blue arrow points in the </a:t>
            </a:r>
            <a:r>
              <a:rPr lang="en-US" sz="2400" b="1" dirty="0">
                <a:ea typeface="Cambria Math" panose="02040503050406030204" pitchFamily="18" charset="0"/>
              </a:rPr>
              <a:t>toroidal</a:t>
            </a:r>
            <a:r>
              <a:rPr lang="en-US" sz="2400" dirty="0">
                <a:ea typeface="Cambria Math" panose="02040503050406030204" pitchFamily="18" charset="0"/>
              </a:rPr>
              <a:t> direction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>
                <a:ea typeface="Cambria Math" panose="02040503050406030204" pitchFamily="18" charset="0"/>
              </a:rPr>
              <a:t>A sphere and a torus are not </a:t>
            </a:r>
            <a:r>
              <a:rPr lang="en-US" sz="2400" b="1" dirty="0">
                <a:ea typeface="Cambria Math" panose="02040503050406030204" pitchFamily="18" charset="0"/>
              </a:rPr>
              <a:t>homeomorphic</a:t>
            </a:r>
            <a:r>
              <a:rPr lang="en-US" sz="2400" dirty="0">
                <a:ea typeface="Cambria Math" panose="02040503050406030204" pitchFamily="18" charset="0"/>
              </a:rPr>
              <a:t>: unlike a sphere, a torus needs </a:t>
            </a:r>
            <a:r>
              <a:rPr lang="en-US" sz="2400" u="sng" dirty="0">
                <a:ea typeface="Cambria Math" panose="02040503050406030204" pitchFamily="18" charset="0"/>
              </a:rPr>
              <a:t>two</a:t>
            </a:r>
            <a:r>
              <a:rPr lang="en-US" sz="2400" dirty="0">
                <a:ea typeface="Cambria Math" panose="02040503050406030204" pitchFamily="18" charset="0"/>
              </a:rPr>
              <a:t> radii to fully describe it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>
              <a:ea typeface="Cambria Math" panose="02040503050406030204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42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84D126-3A4F-40DC-8A6C-E1C5E05F3F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406" y="1468581"/>
            <a:ext cx="2680488" cy="19604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1B437DE-9F73-481E-A7D0-A43808FF7E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0737" y="4020239"/>
            <a:ext cx="2191827" cy="1369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772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7531D13-D6D2-46D0-A14A-4962AE5581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475" y="1468517"/>
            <a:ext cx="7619048" cy="46857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Modelling a Torus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43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77B4BDC-9B04-4BB0-8B5C-2E2A7FB5E7ED}"/>
              </a:ext>
            </a:extLst>
          </p:cNvPr>
          <p:cNvCxnSpPr>
            <a:cxnSpLocks/>
          </p:cNvCxnSpPr>
          <p:nvPr/>
        </p:nvCxnSpPr>
        <p:spPr>
          <a:xfrm flipV="1">
            <a:off x="4748976" y="3648421"/>
            <a:ext cx="2285236" cy="1805"/>
          </a:xfrm>
          <a:prstGeom prst="line">
            <a:avLst/>
          </a:prstGeom>
          <a:ln w="38100">
            <a:solidFill>
              <a:srgbClr val="00B050"/>
            </a:solidFill>
            <a:headEnd type="triangle" w="med" len="med"/>
            <a:tailEnd type="triangl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CC8800C-D0FA-4F6D-82AB-CA812BAA21D0}"/>
              </a:ext>
            </a:extLst>
          </p:cNvPr>
          <p:cNvCxnSpPr>
            <a:cxnSpLocks/>
          </p:cNvCxnSpPr>
          <p:nvPr/>
        </p:nvCxnSpPr>
        <p:spPr>
          <a:xfrm>
            <a:off x="7317999" y="3311013"/>
            <a:ext cx="0" cy="337408"/>
          </a:xfrm>
          <a:prstGeom prst="line">
            <a:avLst/>
          </a:prstGeom>
          <a:ln w="381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1F1DA14-2F25-4EA1-8F5B-495337A2D579}"/>
                  </a:ext>
                </a:extLst>
              </p:cNvPr>
              <p:cNvSpPr txBox="1"/>
              <p:nvPr/>
            </p:nvSpPr>
            <p:spPr>
              <a:xfrm>
                <a:off x="5607414" y="3672874"/>
                <a:ext cx="284180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1F1DA14-2F25-4EA1-8F5B-495337A2D5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7414" y="3672874"/>
                <a:ext cx="284180" cy="2769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00765F4-17B4-4406-8E30-5E32D9BB1235}"/>
                  </a:ext>
                </a:extLst>
              </p:cNvPr>
              <p:cNvSpPr txBox="1"/>
              <p:nvPr/>
            </p:nvSpPr>
            <p:spPr>
              <a:xfrm>
                <a:off x="6846581" y="3152208"/>
                <a:ext cx="313804" cy="298415"/>
              </a:xfrm>
              <a:prstGeom prst="rect">
                <a:avLst/>
              </a:prstGeom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00765F4-17B4-4406-8E30-5E32D9BB12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6581" y="3152208"/>
                <a:ext cx="313804" cy="29841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Oval 28">
            <a:extLst>
              <a:ext uri="{FF2B5EF4-FFF2-40B4-BE49-F238E27FC236}">
                <a16:creationId xmlns:a16="http://schemas.microsoft.com/office/drawing/2014/main" id="{54FE22F8-43D2-4992-BF2F-FD2F777E36F3}"/>
              </a:ext>
            </a:extLst>
          </p:cNvPr>
          <p:cNvSpPr/>
          <p:nvPr/>
        </p:nvSpPr>
        <p:spPr>
          <a:xfrm>
            <a:off x="7269898" y="3263488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376D7F0-EFDD-42B7-898A-9BB5AC7AD319}"/>
                  </a:ext>
                </a:extLst>
              </p:cNvPr>
              <p:cNvSpPr txBox="1"/>
              <p:nvPr/>
            </p:nvSpPr>
            <p:spPr>
              <a:xfrm>
                <a:off x="7357479" y="3061368"/>
                <a:ext cx="57842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376D7F0-EFDD-42B7-898A-9BB5AC7AD3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7479" y="3061368"/>
                <a:ext cx="578427" cy="276999"/>
              </a:xfrm>
              <a:prstGeom prst="rect">
                <a:avLst/>
              </a:prstGeom>
              <a:blipFill>
                <a:blip r:embed="rId6"/>
                <a:stretch>
                  <a:fillRect l="-13684" t="-2174" r="-13684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0158DBD-2307-4CB5-96FC-4917365CF72F}"/>
              </a:ext>
            </a:extLst>
          </p:cNvPr>
          <p:cNvCxnSpPr>
            <a:cxnSpLocks/>
            <a:endCxn id="29" idx="7"/>
          </p:cNvCxnSpPr>
          <p:nvPr/>
        </p:nvCxnSpPr>
        <p:spPr>
          <a:xfrm flipV="1">
            <a:off x="7034212" y="3276879"/>
            <a:ext cx="313735" cy="371542"/>
          </a:xfrm>
          <a:prstGeom prst="line">
            <a:avLst/>
          </a:prstGeom>
          <a:ln w="3810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5B178CB-4DEA-4853-A2A5-63750977E410}"/>
                  </a:ext>
                </a:extLst>
              </p:cNvPr>
              <p:cNvSpPr txBox="1"/>
              <p:nvPr/>
            </p:nvSpPr>
            <p:spPr>
              <a:xfrm>
                <a:off x="4859325" y="4439271"/>
                <a:ext cx="2608503" cy="1027076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smtClean="0">
                                  <a:ln>
                                    <a:solidFill>
                                      <a:srgbClr val="00B050"/>
                                    </a:solidFill>
                                  </a:ln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n>
                                    <a:solidFill>
                                      <a:srgbClr val="00B050"/>
                                    </a:solidFill>
                                  </a:ln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ln>
                                    <a:solidFill>
                                      <a:srgbClr val="00B050"/>
                                    </a:solidFill>
                                  </a:ln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n>
                                    <a:solidFill>
                                      <a:srgbClr val="FF0000"/>
                                    </a:solidFill>
                                  </a:ln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n>
                                    <a:solidFill>
                                      <a:srgbClr val="FF0000"/>
                                    </a:solidFill>
                                  </a:ln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ln>
                                    <a:solidFill>
                                      <a:srgbClr val="FF0000"/>
                                    </a:solidFill>
                                  </a:ln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b="1">
                                  <a:latin typeface="Cambria Math" panose="02040503050406030204" pitchFamily="18" charset="0"/>
                                </a:rPr>
                                <m:t>𝐮</m:t>
                              </m:r>
                            </m:e>
                          </m:func>
                        </m:e>
                      </m:d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</m:func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n>
                                    <a:solidFill>
                                      <a:srgbClr val="00B050"/>
                                    </a:solidFill>
                                  </a:ln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n>
                                    <a:solidFill>
                                      <a:srgbClr val="00B050"/>
                                    </a:solidFill>
                                  </a:ln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n>
                                    <a:solidFill>
                                      <a:srgbClr val="00B050"/>
                                    </a:solidFill>
                                  </a:ln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n>
                                    <a:solidFill>
                                      <a:srgbClr val="FF0000"/>
                                    </a:solidFill>
                                  </a:ln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n>
                                    <a:solidFill>
                                      <a:srgbClr val="FF0000"/>
                                    </a:solidFill>
                                  </a:ln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ln>
                                    <a:solidFill>
                                      <a:srgbClr val="FF0000"/>
                                    </a:solidFill>
                                  </a:ln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b="1">
                                  <a:latin typeface="Cambria Math" panose="02040503050406030204" pitchFamily="18" charset="0"/>
                                </a:rPr>
                                <m:t>𝐮</m:t>
                              </m:r>
                            </m:e>
                          </m:func>
                        </m:e>
                      </m:d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𝐮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5B178CB-4DEA-4853-A2A5-63750977E4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9325" y="4439271"/>
                <a:ext cx="2608503" cy="102707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3E7EA9C2-380C-427B-C875-FB4386D12C19}"/>
              </a:ext>
            </a:extLst>
          </p:cNvPr>
          <p:cNvGrpSpPr/>
          <p:nvPr/>
        </p:nvGrpSpPr>
        <p:grpSpPr>
          <a:xfrm rot="14313723">
            <a:off x="6981854" y="3478239"/>
            <a:ext cx="332742" cy="394853"/>
            <a:chOff x="3165059" y="4566179"/>
            <a:chExt cx="1710323" cy="1032387"/>
          </a:xfrm>
          <a:noFill/>
        </p:grpSpPr>
        <p:sp>
          <p:nvSpPr>
            <p:cNvPr id="14" name="Arc 13">
              <a:extLst>
                <a:ext uri="{FF2B5EF4-FFF2-40B4-BE49-F238E27FC236}">
                  <a16:creationId xmlns:a16="http://schemas.microsoft.com/office/drawing/2014/main" id="{84974C2A-EB35-80AF-A7EE-B4B0F057E349}"/>
                </a:ext>
              </a:extLst>
            </p:cNvPr>
            <p:cNvSpPr/>
            <p:nvPr/>
          </p:nvSpPr>
          <p:spPr>
            <a:xfrm rot="7461237">
              <a:off x="3791545" y="4514730"/>
              <a:ext cx="1032387" cy="1135286"/>
            </a:xfrm>
            <a:prstGeom prst="arc">
              <a:avLst/>
            </a:prstGeom>
            <a:grpFill/>
            <a:ln w="381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70C0"/>
                </a:solidFill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92EDDC66-24C2-7BE6-BBC0-CC67587DBE2E}"/>
                    </a:ext>
                  </a:extLst>
                </p:cNvPr>
                <p:cNvSpPr txBox="1"/>
                <p:nvPr/>
              </p:nvSpPr>
              <p:spPr>
                <a:xfrm rot="7110628">
                  <a:off x="3612912" y="4503673"/>
                  <a:ext cx="528094" cy="1423799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n>
                              <a:solidFill>
                                <a:schemeClr val="tx1"/>
                              </a:solidFill>
                            </a:ln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𝒖</m:t>
                        </m:r>
                      </m:oMath>
                    </m:oMathPara>
                  </a14:m>
                  <a:endParaRPr lang="en-US" b="1" dirty="0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92EDDC66-24C2-7BE6-BBC0-CC67587DBE2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7110628">
                  <a:off x="3612912" y="4503673"/>
                  <a:ext cx="528094" cy="1423799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493536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29" grpId="0" animBg="1"/>
      <p:bldP spid="30" grpId="0"/>
      <p:bldP spid="25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Modelling a Torus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44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2059E9-8395-42C0-9B40-A31CDD68AC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1272" y="1350619"/>
            <a:ext cx="5121455" cy="5081754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77B4BDC-9B04-4BB0-8B5C-2E2A7FB5E7ED}"/>
              </a:ext>
            </a:extLst>
          </p:cNvPr>
          <p:cNvCxnSpPr/>
          <p:nvPr/>
        </p:nvCxnSpPr>
        <p:spPr>
          <a:xfrm>
            <a:off x="4483510" y="3967316"/>
            <a:ext cx="1974440" cy="0"/>
          </a:xfrm>
          <a:prstGeom prst="line">
            <a:avLst/>
          </a:prstGeom>
          <a:ln w="38100">
            <a:solidFill>
              <a:srgbClr val="00B05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0158DBD-2307-4CB5-96FC-4917365CF72F}"/>
              </a:ext>
            </a:extLst>
          </p:cNvPr>
          <p:cNvCxnSpPr>
            <a:cxnSpLocks/>
          </p:cNvCxnSpPr>
          <p:nvPr/>
        </p:nvCxnSpPr>
        <p:spPr>
          <a:xfrm>
            <a:off x="6438436" y="3967316"/>
            <a:ext cx="452438" cy="0"/>
          </a:xfrm>
          <a:prstGeom prst="line">
            <a:avLst/>
          </a:prstGeom>
          <a:ln w="3810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A5AEAE2-AADB-4ACA-ADDA-C98A74AF335E}"/>
              </a:ext>
            </a:extLst>
          </p:cNvPr>
          <p:cNvCxnSpPr>
            <a:cxnSpLocks/>
          </p:cNvCxnSpPr>
          <p:nvPr/>
        </p:nvCxnSpPr>
        <p:spPr>
          <a:xfrm flipV="1">
            <a:off x="4483510" y="2173296"/>
            <a:ext cx="877529" cy="1794020"/>
          </a:xfrm>
          <a:prstGeom prst="line">
            <a:avLst/>
          </a:prstGeom>
          <a:ln w="38100">
            <a:solidFill>
              <a:srgbClr val="00B05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CC8800C-D0FA-4F6D-82AB-CA812BAA21D0}"/>
              </a:ext>
            </a:extLst>
          </p:cNvPr>
          <p:cNvCxnSpPr>
            <a:cxnSpLocks/>
          </p:cNvCxnSpPr>
          <p:nvPr/>
        </p:nvCxnSpPr>
        <p:spPr>
          <a:xfrm>
            <a:off x="5597014" y="1887794"/>
            <a:ext cx="0" cy="2079522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12D864A-B316-41CB-81E9-07E75EA382E2}"/>
              </a:ext>
            </a:extLst>
          </p:cNvPr>
          <p:cNvGrpSpPr/>
          <p:nvPr/>
        </p:nvGrpSpPr>
        <p:grpSpPr>
          <a:xfrm rot="14529736">
            <a:off x="4140868" y="3671771"/>
            <a:ext cx="1107872" cy="557414"/>
            <a:chOff x="3740096" y="4566179"/>
            <a:chExt cx="1135286" cy="1041122"/>
          </a:xfrm>
          <a:noFill/>
        </p:grpSpPr>
        <p:sp>
          <p:nvSpPr>
            <p:cNvPr id="19" name="Arc 18">
              <a:extLst>
                <a:ext uri="{FF2B5EF4-FFF2-40B4-BE49-F238E27FC236}">
                  <a16:creationId xmlns:a16="http://schemas.microsoft.com/office/drawing/2014/main" id="{EE6FFB0E-EB40-4666-9463-F8474FE56439}"/>
                </a:ext>
              </a:extLst>
            </p:cNvPr>
            <p:cNvSpPr/>
            <p:nvPr/>
          </p:nvSpPr>
          <p:spPr>
            <a:xfrm rot="7461237">
              <a:off x="3791545" y="4514730"/>
              <a:ext cx="1032387" cy="1135286"/>
            </a:xfrm>
            <a:prstGeom prst="arc">
              <a:avLst/>
            </a:prstGeom>
            <a:grpFill/>
            <a:ln w="381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70C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1D9D1760-6942-4198-AC1E-49B99D95364E}"/>
                    </a:ext>
                  </a:extLst>
                </p:cNvPr>
                <p:cNvSpPr txBox="1"/>
                <p:nvPr/>
              </p:nvSpPr>
              <p:spPr>
                <a:xfrm rot="7110628">
                  <a:off x="4218638" y="5287229"/>
                  <a:ext cx="356290" cy="283853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n>
                              <a:solidFill>
                                <a:schemeClr val="tx1"/>
                              </a:solidFill>
                            </a:ln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oMath>
                    </m:oMathPara>
                  </a14:m>
                  <a:endParaRPr lang="en-US" b="1" dirty="0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1D9D1760-6942-4198-AC1E-49B99D95364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7110628">
                  <a:off x="4218638" y="5287229"/>
                  <a:ext cx="356290" cy="283853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8D93EEE-7E02-4333-B86F-BE486BAAD37C}"/>
              </a:ext>
            </a:extLst>
          </p:cNvPr>
          <p:cNvCxnSpPr>
            <a:cxnSpLocks/>
          </p:cNvCxnSpPr>
          <p:nvPr/>
        </p:nvCxnSpPr>
        <p:spPr>
          <a:xfrm flipV="1">
            <a:off x="5361039" y="1784555"/>
            <a:ext cx="206477" cy="371533"/>
          </a:xfrm>
          <a:prstGeom prst="line">
            <a:avLst/>
          </a:prstGeom>
          <a:ln w="3810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1F1DA14-2F25-4EA1-8F5B-495337A2D579}"/>
                  </a:ext>
                </a:extLst>
              </p:cNvPr>
              <p:cNvSpPr txBox="1"/>
              <p:nvPr/>
            </p:nvSpPr>
            <p:spPr>
              <a:xfrm>
                <a:off x="5156696" y="3984524"/>
                <a:ext cx="2841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1F1DA14-2F25-4EA1-8F5B-495337A2D5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6696" y="3984524"/>
                <a:ext cx="284180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00765F4-17B4-4406-8E30-5E32D9BB1235}"/>
                  </a:ext>
                </a:extLst>
              </p:cNvPr>
              <p:cNvSpPr txBox="1"/>
              <p:nvPr/>
            </p:nvSpPr>
            <p:spPr>
              <a:xfrm>
                <a:off x="6577070" y="3984523"/>
                <a:ext cx="313804" cy="2984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00765F4-17B4-4406-8E30-5E32D9BB12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7070" y="3984523"/>
                <a:ext cx="313804" cy="298415"/>
              </a:xfrm>
              <a:prstGeom prst="rect">
                <a:avLst/>
              </a:prstGeom>
              <a:blipFill>
                <a:blip r:embed="rId6"/>
                <a:stretch>
                  <a:fillRect b="-20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Oval 28">
            <a:extLst>
              <a:ext uri="{FF2B5EF4-FFF2-40B4-BE49-F238E27FC236}">
                <a16:creationId xmlns:a16="http://schemas.microsoft.com/office/drawing/2014/main" id="{54FE22F8-43D2-4992-BF2F-FD2F777E36F3}"/>
              </a:ext>
            </a:extLst>
          </p:cNvPr>
          <p:cNvSpPr/>
          <p:nvPr/>
        </p:nvSpPr>
        <p:spPr>
          <a:xfrm>
            <a:off x="5551294" y="1767347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376D7F0-EFDD-42B7-898A-9BB5AC7AD319}"/>
                  </a:ext>
                </a:extLst>
              </p:cNvPr>
              <p:cNvSpPr txBox="1"/>
              <p:nvPr/>
            </p:nvSpPr>
            <p:spPr>
              <a:xfrm>
                <a:off x="5567516" y="1468517"/>
                <a:ext cx="59606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376D7F0-EFDD-42B7-898A-9BB5AC7AD3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7516" y="1468517"/>
                <a:ext cx="596061" cy="276999"/>
              </a:xfrm>
              <a:prstGeom prst="rect">
                <a:avLst/>
              </a:prstGeom>
              <a:blipFill>
                <a:blip r:embed="rId7"/>
                <a:stretch>
                  <a:fillRect l="-13265" t="-2222" r="-13265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706039F-7E71-46EC-BA17-0B73ED15FE5B}"/>
                  </a:ext>
                </a:extLst>
              </p:cNvPr>
              <p:cNvSpPr txBox="1"/>
              <p:nvPr/>
            </p:nvSpPr>
            <p:spPr>
              <a:xfrm>
                <a:off x="4859325" y="4439271"/>
                <a:ext cx="2608503" cy="1027076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smtClean="0">
                                  <a:ln>
                                    <a:solidFill>
                                      <a:srgbClr val="00B050"/>
                                    </a:solidFill>
                                  </a:ln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n>
                                    <a:solidFill>
                                      <a:srgbClr val="00B050"/>
                                    </a:solidFill>
                                  </a:ln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ln>
                                    <a:solidFill>
                                      <a:srgbClr val="00B050"/>
                                    </a:solidFill>
                                  </a:ln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n>
                                    <a:solidFill>
                                      <a:srgbClr val="FF0000"/>
                                    </a:solidFill>
                                  </a:ln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n>
                                    <a:solidFill>
                                      <a:srgbClr val="FF0000"/>
                                    </a:solidFill>
                                  </a:ln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ln>
                                    <a:solidFill>
                                      <a:srgbClr val="FF0000"/>
                                    </a:solidFill>
                                  </a:ln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b="1">
                                  <a:latin typeface="Cambria Math" panose="02040503050406030204" pitchFamily="18" charset="0"/>
                                </a:rPr>
                                <m:t>𝐮</m:t>
                              </m:r>
                            </m:e>
                          </m:func>
                        </m:e>
                      </m:d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</m:func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n>
                                    <a:solidFill>
                                      <a:srgbClr val="00B050"/>
                                    </a:solidFill>
                                  </a:ln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n>
                                    <a:solidFill>
                                      <a:srgbClr val="00B050"/>
                                    </a:solidFill>
                                  </a:ln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n>
                                    <a:solidFill>
                                      <a:srgbClr val="00B050"/>
                                    </a:solidFill>
                                  </a:ln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n>
                                    <a:solidFill>
                                      <a:srgbClr val="FF0000"/>
                                    </a:solidFill>
                                  </a:ln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n>
                                    <a:solidFill>
                                      <a:srgbClr val="FF0000"/>
                                    </a:solidFill>
                                  </a:ln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ln>
                                    <a:solidFill>
                                      <a:srgbClr val="FF0000"/>
                                    </a:solidFill>
                                  </a:ln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b="1">
                                  <a:latin typeface="Cambria Math" panose="02040503050406030204" pitchFamily="18" charset="0"/>
                                </a:rPr>
                                <m:t>𝐮</m:t>
                              </m:r>
                            </m:e>
                          </m:func>
                        </m:e>
                      </m:d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𝐮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706039F-7E71-46EC-BA17-0B73ED15FE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9325" y="4439271"/>
                <a:ext cx="2608503" cy="102707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16867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22D6E18-6DBC-4DAC-B2A3-6A7528C9EE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2375" y="1141182"/>
            <a:ext cx="6159249" cy="5580294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45</a:t>
            </a:fld>
            <a:endParaRPr lang="en-US" dirty="0"/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075CA57D-B475-415C-B5E6-00FDC3BBB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plot3d_torus.py</a:t>
            </a:r>
          </a:p>
        </p:txBody>
      </p:sp>
    </p:spTree>
    <p:extLst>
      <p:ext uri="{BB962C8B-B14F-4D97-AF65-F5344CB8AC3E}">
        <p14:creationId xmlns:p14="http://schemas.microsoft.com/office/powerpoint/2010/main" val="1250648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15BFA90-35C8-C8CE-C6F4-4D1B8DE42A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0365" y="1918257"/>
            <a:ext cx="5795615" cy="3745848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46</a:t>
            </a:fld>
            <a:endParaRPr lang="en-US" dirty="0"/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075CA57D-B475-415C-B5E6-00FDC3BBB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FF0000"/>
                </a:solidFill>
                <a:latin typeface="+mn-lt"/>
              </a:rPr>
              <a:t>Edit</a:t>
            </a:r>
            <a:r>
              <a:rPr lang="en-US" sz="3200" dirty="0">
                <a:latin typeface="+mn-lt"/>
              </a:rPr>
              <a:t> plot3d_torus.py</a:t>
            </a:r>
          </a:p>
        </p:txBody>
      </p:sp>
      <p:sp>
        <p:nvSpPr>
          <p:cNvPr id="19" name="Speech Bubble: Rectangle 18">
            <a:extLst>
              <a:ext uri="{FF2B5EF4-FFF2-40B4-BE49-F238E27FC236}">
                <a16:creationId xmlns:a16="http://schemas.microsoft.com/office/drawing/2014/main" id="{5EF0FAAD-4BB7-4399-A7C2-2F1FD9AFC782}"/>
              </a:ext>
            </a:extLst>
          </p:cNvPr>
          <p:cNvSpPr/>
          <p:nvPr/>
        </p:nvSpPr>
        <p:spPr>
          <a:xfrm>
            <a:off x="1175517" y="3846921"/>
            <a:ext cx="1544786" cy="934574"/>
          </a:xfrm>
          <a:prstGeom prst="wedgeRectCallout">
            <a:avLst>
              <a:gd name="adj1" fmla="val 128757"/>
              <a:gd name="adj2" fmla="val 55248"/>
            </a:avLst>
          </a:prstGeom>
          <a:solidFill>
            <a:schemeClr val="bg1"/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Comment out line 31</a:t>
            </a:r>
            <a:endParaRPr lang="en-US" dirty="0">
              <a:ln>
                <a:solidFill>
                  <a:srgbClr val="00B050"/>
                </a:solidFill>
              </a:ln>
              <a:solidFill>
                <a:srgbClr val="00B050"/>
              </a:solidFill>
            </a:endParaRPr>
          </a:p>
        </p:txBody>
      </p:sp>
      <p:sp>
        <p:nvSpPr>
          <p:cNvPr id="21" name="Speech Bubble: Rectangle 20">
            <a:extLst>
              <a:ext uri="{FF2B5EF4-FFF2-40B4-BE49-F238E27FC236}">
                <a16:creationId xmlns:a16="http://schemas.microsoft.com/office/drawing/2014/main" id="{E94AF4BD-E2E9-43A1-983E-BD591C239D61}"/>
              </a:ext>
            </a:extLst>
          </p:cNvPr>
          <p:cNvSpPr/>
          <p:nvPr/>
        </p:nvSpPr>
        <p:spPr>
          <a:xfrm>
            <a:off x="1175517" y="5504798"/>
            <a:ext cx="1544786" cy="934574"/>
          </a:xfrm>
          <a:prstGeom prst="wedgeRectCallout">
            <a:avLst>
              <a:gd name="adj1" fmla="val 129235"/>
              <a:gd name="adj2" fmla="val -67053"/>
            </a:avLst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Uncomment line 33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8448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1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47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08610FD-BE79-465D-ADFC-9B20B87A99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2375" y="1070790"/>
            <a:ext cx="6159249" cy="5650686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F2FB38CD-814F-4D6B-8724-541ADB373C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plot3d_torus.py</a:t>
            </a:r>
          </a:p>
        </p:txBody>
      </p:sp>
    </p:spTree>
    <p:extLst>
      <p:ext uri="{BB962C8B-B14F-4D97-AF65-F5344CB8AC3E}">
        <p14:creationId xmlns:p14="http://schemas.microsoft.com/office/powerpoint/2010/main" val="4248494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plot3d_surface.py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z="1400" b="1" smtClean="0">
                <a:solidFill>
                  <a:schemeClr val="tx1"/>
                </a:solidFill>
              </a:rPr>
              <a:t>48</a:t>
            </a:fld>
            <a:endParaRPr lang="en-US" sz="1400" b="1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CD632A-A649-E19C-542D-D620D85AE5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8764" y="1448731"/>
            <a:ext cx="6806472" cy="5044143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99B74087-3652-EB44-3FDB-9EA60527EC32}"/>
              </a:ext>
            </a:extLst>
          </p:cNvPr>
          <p:cNvGrpSpPr/>
          <p:nvPr/>
        </p:nvGrpSpPr>
        <p:grpSpPr>
          <a:xfrm>
            <a:off x="4694580" y="1981357"/>
            <a:ext cx="1076632" cy="369332"/>
            <a:chOff x="4968362" y="2079211"/>
            <a:chExt cx="1076632" cy="369332"/>
          </a:xfrm>
        </p:grpSpPr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FB262BEE-C4C2-CA51-F8D6-142A998E49A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3B79417-ACC8-A187-DD8D-7C7FCF829281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BFA01EB-B5CC-DFCE-99C4-ABFA3342F0FF}"/>
              </a:ext>
            </a:extLst>
          </p:cNvPr>
          <p:cNvGrpSpPr/>
          <p:nvPr/>
        </p:nvGrpSpPr>
        <p:grpSpPr>
          <a:xfrm>
            <a:off x="2288174" y="3684530"/>
            <a:ext cx="1076632" cy="369332"/>
            <a:chOff x="4704120" y="2356972"/>
            <a:chExt cx="1076632" cy="369332"/>
          </a:xfrm>
        </p:grpSpPr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C3DBB757-3265-1A2A-CEE6-F47A64F7CF1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7D71C62-318C-3599-C1C6-61932EEE43CF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C66D2F9D-47DE-F20D-A13D-77DAA4B61E14}"/>
              </a:ext>
            </a:extLst>
          </p:cNvPr>
          <p:cNvGrpSpPr/>
          <p:nvPr/>
        </p:nvGrpSpPr>
        <p:grpSpPr>
          <a:xfrm>
            <a:off x="3660875" y="3961491"/>
            <a:ext cx="1068643" cy="369332"/>
            <a:chOff x="3647644" y="4910075"/>
            <a:chExt cx="1068643" cy="369332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DE174D4-14EF-46E2-2DBB-A4D8F3803C95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3B4F8723-4F5C-0CEA-F197-42722DF9C3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2353864D-57AA-5738-6167-1E4970CF838B}"/>
              </a:ext>
            </a:extLst>
          </p:cNvPr>
          <p:cNvGrpSpPr/>
          <p:nvPr/>
        </p:nvGrpSpPr>
        <p:grpSpPr>
          <a:xfrm>
            <a:off x="3464881" y="4462624"/>
            <a:ext cx="1064340" cy="369332"/>
            <a:chOff x="3647644" y="5421073"/>
            <a:chExt cx="1064340" cy="369332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2822DDD6-C169-5BEE-3385-1BFA70299EA1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5C1F6CFA-A7C4-F124-BBE2-52D9518FDE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7EDCEFC1-961C-877D-AA65-BDA603E51277}"/>
              </a:ext>
            </a:extLst>
          </p:cNvPr>
          <p:cNvGrpSpPr/>
          <p:nvPr/>
        </p:nvGrpSpPr>
        <p:grpSpPr>
          <a:xfrm>
            <a:off x="2471819" y="4828581"/>
            <a:ext cx="1068643" cy="369332"/>
            <a:chOff x="3647644" y="5359159"/>
            <a:chExt cx="1068643" cy="369332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97294B9-FC49-9EE9-76C0-E438C6B09B18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411EFB1B-5704-2BDE-9660-62DDF9B4EF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2B0E385E-5694-F13B-AFCB-614F254FE3D6}"/>
              </a:ext>
            </a:extLst>
          </p:cNvPr>
          <p:cNvGrpSpPr/>
          <p:nvPr/>
        </p:nvGrpSpPr>
        <p:grpSpPr>
          <a:xfrm>
            <a:off x="7825562" y="5203228"/>
            <a:ext cx="1076632" cy="369332"/>
            <a:chOff x="2157212" y="5356391"/>
            <a:chExt cx="1076632" cy="369332"/>
          </a:xfrm>
        </p:grpSpPr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19E0B870-5DAF-B577-B890-4CCDA87EEB24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294043BB-542B-2FAD-3E53-66DCE31D8CD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CDE234F0-A8BC-3B96-9528-97679C8E88EB}"/>
              </a:ext>
            </a:extLst>
          </p:cNvPr>
          <p:cNvGrpSpPr/>
          <p:nvPr/>
        </p:nvGrpSpPr>
        <p:grpSpPr>
          <a:xfrm>
            <a:off x="5052892" y="5582980"/>
            <a:ext cx="1076632" cy="369332"/>
            <a:chOff x="2157212" y="5356391"/>
            <a:chExt cx="1076632" cy="369332"/>
          </a:xfrm>
        </p:grpSpPr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C3AF357A-386A-F2B7-CD0D-3F820AD79C1F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9FED82A8-1B3F-5DF0-87D4-2E897609C42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290AB9F4-FF4C-5968-C3C9-EC647D2F7DF1}"/>
              </a:ext>
            </a:extLst>
          </p:cNvPr>
          <p:cNvGrpSpPr/>
          <p:nvPr/>
        </p:nvGrpSpPr>
        <p:grpSpPr>
          <a:xfrm>
            <a:off x="4633288" y="5767646"/>
            <a:ext cx="1076632" cy="369332"/>
            <a:chOff x="2157212" y="5356391"/>
            <a:chExt cx="1076632" cy="369332"/>
          </a:xfrm>
        </p:grpSpPr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9795A1FB-ED81-AC5F-5DB3-8EB8F4735E4B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2745EB1A-8EC8-C261-6842-0DE72DCF225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CE4219BC-13ED-D36B-8786-A04D5ECA5E86}"/>
              </a:ext>
            </a:extLst>
          </p:cNvPr>
          <p:cNvGrpSpPr/>
          <p:nvPr/>
        </p:nvGrpSpPr>
        <p:grpSpPr>
          <a:xfrm>
            <a:off x="4290494" y="3119231"/>
            <a:ext cx="1076632" cy="369332"/>
            <a:chOff x="2157212" y="5356391"/>
            <a:chExt cx="1076632" cy="369332"/>
          </a:xfrm>
        </p:grpSpPr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DF3B2403-A0E3-1B63-AC54-56E3F582CA3E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F62F2BEE-59F7-2581-2006-3400B4C106B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3E226B81-62B1-5BE9-FE09-8E8DA137D97B}"/>
              </a:ext>
            </a:extLst>
          </p:cNvPr>
          <p:cNvGrpSpPr/>
          <p:nvPr/>
        </p:nvGrpSpPr>
        <p:grpSpPr>
          <a:xfrm>
            <a:off x="5231682" y="6154591"/>
            <a:ext cx="1076632" cy="369332"/>
            <a:chOff x="2157212" y="5356391"/>
            <a:chExt cx="1076632" cy="369332"/>
          </a:xfrm>
        </p:grpSpPr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728EC083-946B-44E6-2D7D-33BD0F4D6D37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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37F9E552-2B0D-2CC7-DFA4-1FD693E1D9D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8E4C3F2-5FF9-C43E-4A10-CFF43BC2D9C3}"/>
                  </a:ext>
                </a:extLst>
              </p:cNvPr>
              <p:cNvSpPr txBox="1"/>
              <p:nvPr/>
            </p:nvSpPr>
            <p:spPr>
              <a:xfrm>
                <a:off x="5367126" y="3088901"/>
                <a:ext cx="2525628" cy="41453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ad>
                                <m:radPr>
                                  <m:degHide m:val="on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rad>
                            </m:e>
                          </m:d>
                        </m:e>
                      </m:func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8E4C3F2-5FF9-C43E-4A10-CFF43BC2D9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7126" y="3088901"/>
                <a:ext cx="2525628" cy="414537"/>
              </a:xfrm>
              <a:prstGeom prst="rect">
                <a:avLst/>
              </a:prstGeom>
              <a:blipFill>
                <a:blip r:embed="rId4"/>
                <a:stretch>
                  <a:fillRect l="-2892" b="-73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5" name="TextBox 84">
            <a:extLst>
              <a:ext uri="{FF2B5EF4-FFF2-40B4-BE49-F238E27FC236}">
                <a16:creationId xmlns:a16="http://schemas.microsoft.com/office/drawing/2014/main" id="{FEFE8010-67F3-630C-4D1E-1C41376DDCB7}"/>
              </a:ext>
            </a:extLst>
          </p:cNvPr>
          <p:cNvSpPr txBox="1"/>
          <p:nvPr/>
        </p:nvSpPr>
        <p:spPr>
          <a:xfrm>
            <a:off x="4632726" y="4444158"/>
            <a:ext cx="363119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5"/>
              </a:rPr>
              <a:t>NumPy </a:t>
            </a:r>
            <a:r>
              <a:rPr lang="en-US" dirty="0" err="1">
                <a:hlinkClick r:id="rId5"/>
              </a:rPr>
              <a:t>Meshgrid</a:t>
            </a:r>
            <a:r>
              <a:rPr lang="en-US" dirty="0">
                <a:hlinkClick r:id="rId5"/>
              </a:rPr>
              <a:t> From Zero To Hero</a:t>
            </a:r>
            <a:r>
              <a:rPr lang="en-US" dirty="0"/>
              <a:t>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0E5DFF2-84D2-3DC7-41CB-70A62A94D139}"/>
              </a:ext>
            </a:extLst>
          </p:cNvPr>
          <p:cNvSpPr/>
          <p:nvPr/>
        </p:nvSpPr>
        <p:spPr>
          <a:xfrm>
            <a:off x="3979069" y="5291527"/>
            <a:ext cx="1285875" cy="221065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245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9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5" grpId="0" animBg="1"/>
      <p:bldP spid="8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BE52233-7879-2F31-A00F-BDA00CD858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4857" y="1406121"/>
            <a:ext cx="6114286" cy="52000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35E0A86-C259-AED1-EC20-5AD4406BD3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6233" y="3290904"/>
            <a:ext cx="1714286" cy="2761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plot3d_surface.py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z="1400" b="1" smtClean="0">
                <a:solidFill>
                  <a:schemeClr val="tx1"/>
                </a:solidFill>
              </a:rPr>
              <a:t>49</a:t>
            </a:fld>
            <a:endParaRPr lang="en-US" sz="1400" b="1" dirty="0">
              <a:solidFill>
                <a:schemeClr val="tx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42686D4-F072-303D-A603-8BAC3200A2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6914" y="1899101"/>
            <a:ext cx="4061072" cy="476839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FFC3B7A-5667-02ED-5203-743FA6273EFD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6457950" y="2375940"/>
            <a:ext cx="379500" cy="6220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028168E1-AD81-C23C-656A-3E3A39066021}"/>
                  </a:ext>
                </a:extLst>
              </p:cNvPr>
              <p:cNvSpPr txBox="1"/>
              <p:nvPr/>
            </p:nvSpPr>
            <p:spPr>
              <a:xfrm>
                <a:off x="405381" y="2375940"/>
                <a:ext cx="2525628" cy="41453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ad>
                                <m:radPr>
                                  <m:degHide m:val="on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rad>
                            </m:e>
                          </m:d>
                        </m:e>
                      </m:func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028168E1-AD81-C23C-656A-3E3A390660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381" y="2375940"/>
                <a:ext cx="2525628" cy="414537"/>
              </a:xfrm>
              <a:prstGeom prst="rect">
                <a:avLst/>
              </a:prstGeom>
              <a:blipFill>
                <a:blip r:embed="rId6"/>
                <a:stretch>
                  <a:fillRect l="-2398" b="-5714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26887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5DD8DD8-C271-4FE8-E2BE-4D6347F978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900" y="1466701"/>
            <a:ext cx="7048199" cy="518086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plot3d_helix.py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z="1400" b="1" smtClean="0">
                <a:solidFill>
                  <a:schemeClr val="tx1"/>
                </a:solidFill>
              </a:rPr>
              <a:t>5</a:t>
            </a:fld>
            <a:endParaRPr lang="en-US" sz="1400" b="1" dirty="0">
              <a:solidFill>
                <a:schemeClr val="tx1"/>
              </a:solidFill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6B5F8DA-9536-4BA0-8CAF-F4DAB8610CF4}"/>
              </a:ext>
            </a:extLst>
          </p:cNvPr>
          <p:cNvGrpSpPr/>
          <p:nvPr/>
        </p:nvGrpSpPr>
        <p:grpSpPr>
          <a:xfrm>
            <a:off x="6720252" y="1728198"/>
            <a:ext cx="1076632" cy="369332"/>
            <a:chOff x="4968362" y="2079211"/>
            <a:chExt cx="1076632" cy="369332"/>
          </a:xfrm>
        </p:grpSpPr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FAF6E51F-E30B-44E6-ABA8-2F7B42B66A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549349C-5330-433F-B8CE-34A31D9174A0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18DC2F3-9CF2-45E3-8F75-0C1A4F3AA539}"/>
              </a:ext>
            </a:extLst>
          </p:cNvPr>
          <p:cNvGrpSpPr/>
          <p:nvPr/>
        </p:nvGrpSpPr>
        <p:grpSpPr>
          <a:xfrm>
            <a:off x="7924581" y="4778772"/>
            <a:ext cx="1064340" cy="369332"/>
            <a:chOff x="3647644" y="5421073"/>
            <a:chExt cx="1064340" cy="369332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B8827D4-C65E-4707-AA1A-E34BB433CF8C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57355F5E-A46C-4EDD-A01C-F875D64BD31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636238CC-AA3D-4675-A2F9-883AB76908AD}"/>
              </a:ext>
            </a:extLst>
          </p:cNvPr>
          <p:cNvGrpSpPr/>
          <p:nvPr/>
        </p:nvGrpSpPr>
        <p:grpSpPr>
          <a:xfrm>
            <a:off x="2916092" y="3037324"/>
            <a:ext cx="1068643" cy="369332"/>
            <a:chOff x="3647644" y="4910075"/>
            <a:chExt cx="1068643" cy="369332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785C479-9905-4FCD-B649-AE549B92DE46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831C4E05-6916-4344-9CAC-73C785029A3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62E21929-1368-4104-9E50-1095664FA9F3}"/>
              </a:ext>
            </a:extLst>
          </p:cNvPr>
          <p:cNvGrpSpPr/>
          <p:nvPr/>
        </p:nvGrpSpPr>
        <p:grpSpPr>
          <a:xfrm>
            <a:off x="5702854" y="5427052"/>
            <a:ext cx="1068643" cy="369332"/>
            <a:chOff x="3647644" y="5359159"/>
            <a:chExt cx="1068643" cy="369332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2D3A85C-8C3C-4C49-AAD2-9B2763969A19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01085BE4-9C4C-427D-973C-9BF6AC01D03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DF8FF33F-6891-4AD1-8450-F4B6EE5DAD60}"/>
              </a:ext>
            </a:extLst>
          </p:cNvPr>
          <p:cNvGrpSpPr/>
          <p:nvPr/>
        </p:nvGrpSpPr>
        <p:grpSpPr>
          <a:xfrm>
            <a:off x="2417886" y="2586747"/>
            <a:ext cx="1075303" cy="369332"/>
            <a:chOff x="6289887" y="2128061"/>
            <a:chExt cx="1075303" cy="369332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CA2E67E-783B-4002-88DD-96BF864A60C8}"/>
                </a:ext>
              </a:extLst>
            </p:cNvPr>
            <p:cNvSpPr txBox="1"/>
            <p:nvPr/>
          </p:nvSpPr>
          <p:spPr>
            <a:xfrm>
              <a:off x="6981732" y="212806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03B1F164-8669-496D-84DB-6843A9141F3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89887" y="231272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47364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1CE8630-28C1-422A-98C1-9F26AD7272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4857" y="1406121"/>
            <a:ext cx="6114286" cy="5200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plot3d_surface.py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z="1400" b="1" smtClean="0">
                <a:solidFill>
                  <a:schemeClr val="tx1"/>
                </a:solidFill>
              </a:rPr>
              <a:t>50</a:t>
            </a:fld>
            <a:endParaRPr lang="en-US" sz="1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499695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B88AA041-178B-8E97-BAA7-21C5A2C81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15</a:t>
            </a:r>
            <a:r>
              <a:rPr lang="en-US" sz="3200" dirty="0">
                <a:latin typeface="+mn-lt"/>
              </a:rPr>
              <a:t> – Know You Know…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How to draw 3D images with </a:t>
            </a:r>
            <a:r>
              <a:rPr lang="en-US" sz="2400" b="1" dirty="0">
                <a:solidFill>
                  <a:srgbClr val="00B050"/>
                </a:solidFill>
              </a:rPr>
              <a:t>matplotlib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How to create </a:t>
            </a:r>
            <a:r>
              <a:rPr lang="en-US" sz="2400" b="1" dirty="0"/>
              <a:t>vertices</a:t>
            </a:r>
            <a:r>
              <a:rPr lang="en-US" sz="2400" dirty="0"/>
              <a:t> and </a:t>
            </a:r>
            <a:r>
              <a:rPr lang="en-US" sz="2400" b="1" dirty="0">
                <a:solidFill>
                  <a:srgbClr val="0070C0"/>
                </a:solidFill>
              </a:rPr>
              <a:t>facets</a:t>
            </a:r>
            <a:r>
              <a:rPr lang="en-US" sz="2400" dirty="0"/>
              <a:t> to </a:t>
            </a:r>
            <a:r>
              <a:rPr lang="en-US" sz="2400" i="1" dirty="0"/>
              <a:t>manually</a:t>
            </a:r>
            <a:r>
              <a:rPr lang="en-US" sz="2400" dirty="0"/>
              <a:t> build wireframe and surface plots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How to create vectors of 3D coordinates using radial </a:t>
            </a:r>
            <a:r>
              <a:rPr lang="en-US" sz="2400" b="1" dirty="0"/>
              <a:t>angles</a:t>
            </a:r>
            <a:r>
              <a:rPr lang="en-US" sz="2400" dirty="0"/>
              <a:t> and </a:t>
            </a:r>
            <a:r>
              <a:rPr lang="en-US" sz="2400" b="1" dirty="0">
                <a:solidFill>
                  <a:srgbClr val="FF0000"/>
                </a:solidFill>
              </a:rPr>
              <a:t>outer products </a:t>
            </a:r>
            <a:r>
              <a:rPr lang="en-US" sz="2400" dirty="0"/>
              <a:t>and then letting matplotlib automatically connect </a:t>
            </a:r>
            <a:r>
              <a:rPr lang="en-US" sz="2400" i="1" dirty="0"/>
              <a:t>nearby</a:t>
            </a:r>
            <a:r>
              <a:rPr lang="en-US" sz="2400" dirty="0"/>
              <a:t> vertices, so </a:t>
            </a:r>
            <a:r>
              <a:rPr lang="en-US" sz="2400" u="sng" dirty="0"/>
              <a:t>it</a:t>
            </a:r>
            <a:r>
              <a:rPr lang="en-US" sz="2400" dirty="0"/>
              <a:t> can render wireframes and surface plots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E0497699-63A9-2600-9BA1-C0D7948CE77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400" b="1" dirty="0"/>
              <a:t>Vector algebra</a:t>
            </a:r>
            <a:r>
              <a:rPr lang="en-US" sz="2400" dirty="0"/>
              <a:t>, including </a:t>
            </a:r>
            <a:r>
              <a:rPr lang="en-US" sz="2400" i="1" dirty="0"/>
              <a:t>inner</a:t>
            </a:r>
            <a:r>
              <a:rPr lang="en-US" sz="2400" dirty="0"/>
              <a:t> (</a:t>
            </a:r>
            <a:r>
              <a:rPr lang="en-US" sz="2400" b="1" dirty="0">
                <a:solidFill>
                  <a:srgbClr val="00B050"/>
                </a:solidFill>
              </a:rPr>
              <a:t>dot</a:t>
            </a:r>
            <a:r>
              <a:rPr lang="en-US" sz="2400" dirty="0"/>
              <a:t>) product and </a:t>
            </a:r>
            <a:r>
              <a:rPr lang="en-US" sz="2400" b="1" dirty="0">
                <a:solidFill>
                  <a:srgbClr val="0070C0"/>
                </a:solidFill>
              </a:rPr>
              <a:t>cross</a:t>
            </a:r>
            <a:r>
              <a:rPr lang="en-US" sz="2400" dirty="0"/>
              <a:t> product, can be used to enable </a:t>
            </a:r>
            <a:r>
              <a:rPr lang="en-US" sz="2400" b="1" dirty="0"/>
              <a:t>back-face culling </a:t>
            </a:r>
            <a:r>
              <a:rPr lang="en-US" sz="2400" dirty="0"/>
              <a:t>and </a:t>
            </a:r>
            <a:r>
              <a:rPr lang="en-US" sz="2400" b="1" dirty="0">
                <a:solidFill>
                  <a:srgbClr val="7030A0"/>
                </a:solidFill>
              </a:rPr>
              <a:t>facet shading</a:t>
            </a:r>
          </a:p>
          <a:p>
            <a:r>
              <a:rPr lang="en-US" sz="2400" dirty="0"/>
              <a:t>Two shapes that are not </a:t>
            </a:r>
            <a:r>
              <a:rPr lang="en-US" sz="2400" b="1" dirty="0">
                <a:ea typeface="Cambria Math" panose="02040503050406030204" pitchFamily="18" charset="0"/>
              </a:rPr>
              <a:t>homeomorphic</a:t>
            </a:r>
            <a:r>
              <a:rPr lang="en-US" sz="2400" dirty="0">
                <a:ea typeface="Cambria Math" panose="02040503050406030204" pitchFamily="18" charset="0"/>
              </a:rPr>
              <a:t> may require additions to the parametric equations (inserting another radius or tracking another angular measure) such as drawing a </a:t>
            </a:r>
            <a:r>
              <a:rPr lang="en-US" sz="2400" b="1" dirty="0">
                <a:solidFill>
                  <a:srgbClr val="00B050"/>
                </a:solidFill>
                <a:ea typeface="Cambria Math" panose="02040503050406030204" pitchFamily="18" charset="0"/>
              </a:rPr>
              <a:t>torus</a:t>
            </a:r>
            <a:r>
              <a:rPr lang="en-US" sz="2400" dirty="0">
                <a:ea typeface="Cambria Math" panose="02040503050406030204" pitchFamily="18" charset="0"/>
              </a:rPr>
              <a:t> vs. a </a:t>
            </a:r>
            <a:r>
              <a:rPr lang="en-US" sz="2400" b="1" dirty="0">
                <a:solidFill>
                  <a:srgbClr val="0070C0"/>
                </a:solidFill>
                <a:ea typeface="Cambria Math" panose="02040503050406030204" pitchFamily="18" charset="0"/>
              </a:rPr>
              <a:t>sphere</a:t>
            </a:r>
            <a:endParaRPr lang="en-US" sz="2400" b="1" dirty="0">
              <a:solidFill>
                <a:srgbClr val="0070C0"/>
              </a:solidFill>
            </a:endParaRPr>
          </a:p>
          <a:p>
            <a:endParaRPr lang="en-US" sz="2400" b="1" i="1" dirty="0">
              <a:solidFill>
                <a:srgbClr val="7030A0"/>
              </a:solidFill>
            </a:endParaRP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51</a:t>
            </a:fld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142035" y="1825625"/>
            <a:ext cx="3533042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4129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Task 15-01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825625"/>
            <a:ext cx="3787877" cy="4351338"/>
          </a:xfrm>
        </p:spPr>
        <p:txBody>
          <a:bodyPr>
            <a:normAutofit/>
          </a:bodyPr>
          <a:lstStyle/>
          <a:p>
            <a:r>
              <a:rPr lang="en-US" sz="2400" dirty="0"/>
              <a:t>Create a Python file called </a:t>
            </a:r>
            <a:r>
              <a:rPr lang="en-US" sz="2400" b="1" dirty="0"/>
              <a:t>plot3d_cylinder.py </a:t>
            </a:r>
            <a:r>
              <a:rPr lang="en-US" sz="2400" dirty="0"/>
              <a:t>that uses matplotlib to draw a wireframe cylinder of radius 30</a:t>
            </a:r>
          </a:p>
          <a:p>
            <a:r>
              <a:rPr lang="en-US" sz="2400" dirty="0"/>
              <a:t>The cylinder should be aligned along the z-axis</a:t>
            </a:r>
          </a:p>
          <a:p>
            <a:r>
              <a:rPr lang="en-US" sz="2400" dirty="0"/>
              <a:t>Email your working Python program to your 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52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199BC9-AA9C-644E-240A-A3C354F9FF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9458" y="1885928"/>
            <a:ext cx="3787877" cy="3488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47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Task 15-02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400" dirty="0"/>
                  <a:t>Create a Python file called </a:t>
                </a:r>
                <a:r>
                  <a:rPr lang="en-US" sz="2400" b="1" dirty="0"/>
                  <a:t>plot3d_complex_sine.py </a:t>
                </a:r>
                <a:r>
                  <a:rPr lang="en-US" sz="2400" dirty="0"/>
                  <a:t>that uses matplotlib to draw the surface in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ℂ</m:t>
                    </m:r>
                  </m:oMath>
                </a14:m>
                <a:r>
                  <a:rPr lang="en-US" sz="2400" dirty="0"/>
                  <a:t> given by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d>
                          </m:e>
                        </m:func>
                      </m:e>
                    </m:d>
                  </m:oMath>
                </a14:m>
                <a:r>
                  <a:rPr lang="en-US" sz="2400" b="0" dirty="0"/>
                  <a:t> over the region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±2.5±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</m:d>
                  </m:oMath>
                </a14:m>
                <a:r>
                  <a:rPr lang="en-US" sz="2400" dirty="0"/>
                  <a:t> </a:t>
                </a:r>
              </a:p>
              <a:p>
                <a:r>
                  <a:rPr lang="en-US" sz="2400" dirty="0"/>
                  <a:t>Email your working Python program to your TA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05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53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76722BF-7CFA-F7E5-26FC-4D6EC4A384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2645" y="3509355"/>
            <a:ext cx="3258710" cy="3093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316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plot3d_helix.py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z="1400" b="1" smtClean="0">
                <a:solidFill>
                  <a:schemeClr val="tx1"/>
                </a:solidFill>
              </a:rPr>
              <a:t>6</a:t>
            </a:fld>
            <a:endParaRPr lang="en-US" sz="1400" b="1" dirty="0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2995604-9709-6F7F-9F1D-98B60C3286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4857" y="1398626"/>
            <a:ext cx="6114286" cy="5200000"/>
          </a:xfrm>
          <a:prstGeom prst="rect">
            <a:avLst/>
          </a:prstGeom>
        </p:spPr>
      </p:pic>
      <p:sp>
        <p:nvSpPr>
          <p:cNvPr id="22" name="Speech Bubble: Rectangle with Corners Rounded 21">
            <a:extLst>
              <a:ext uri="{FF2B5EF4-FFF2-40B4-BE49-F238E27FC236}">
                <a16:creationId xmlns:a16="http://schemas.microsoft.com/office/drawing/2014/main" id="{AF31C724-0226-3019-13C7-D80318868734}"/>
              </a:ext>
            </a:extLst>
          </p:cNvPr>
          <p:cNvSpPr/>
          <p:nvPr/>
        </p:nvSpPr>
        <p:spPr>
          <a:xfrm>
            <a:off x="371729" y="3035506"/>
            <a:ext cx="1634865" cy="1103455"/>
          </a:xfrm>
          <a:prstGeom prst="wedgeRoundRectCallout">
            <a:avLst>
              <a:gd name="adj1" fmla="val 122663"/>
              <a:gd name="adj2" fmla="val 7133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Left click and drag to rotate the plot</a:t>
            </a:r>
          </a:p>
        </p:txBody>
      </p:sp>
    </p:spTree>
    <p:extLst>
      <p:ext uri="{BB962C8B-B14F-4D97-AF65-F5344CB8AC3E}">
        <p14:creationId xmlns:p14="http://schemas.microsoft.com/office/powerpoint/2010/main" val="2183159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00A016-89E6-6FEA-6E19-B8F745C1D2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4857" y="1398626"/>
            <a:ext cx="6114286" cy="5200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plot3d_helix.py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z="1400" b="1" smtClean="0">
                <a:solidFill>
                  <a:schemeClr val="tx1"/>
                </a:solidFill>
              </a:rPr>
              <a:t>7</a:t>
            </a:fld>
            <a:endParaRPr lang="en-US" sz="1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93651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3D Axes in matplotlib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557107"/>
                <a:ext cx="7886700" cy="4637216"/>
              </a:xfrm>
            </p:spPr>
            <p:txBody>
              <a:bodyPr>
                <a:noAutofit/>
              </a:bodyPr>
              <a:lstStyle/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r>
                  <a:rPr lang="en-US" sz="2400" dirty="0">
                    <a:ea typeface="Cambria Math" panose="02040503050406030204" pitchFamily="18" charset="0"/>
                  </a:rPr>
                  <a:t>Constructing a 3D plot (Cartesian coordinates) using </a:t>
                </a:r>
                <a:r>
                  <a:rPr lang="en-US" sz="2400" b="1" dirty="0">
                    <a:ea typeface="Cambria Math" panose="02040503050406030204" pitchFamily="18" charset="0"/>
                  </a:rPr>
                  <a:t>matplotlib</a:t>
                </a:r>
                <a:r>
                  <a:rPr lang="en-US" sz="2400" dirty="0">
                    <a:ea typeface="Cambria Math" panose="02040503050406030204" pitchFamily="18" charset="0"/>
                  </a:rPr>
                  <a:t> can also be done using two other approaches:</a:t>
                </a:r>
              </a:p>
              <a:p>
                <a:pPr marL="457200" indent="-457200">
                  <a:spcBef>
                    <a:spcPts val="0"/>
                  </a:spcBef>
                  <a:spcAft>
                    <a:spcPts val="1200"/>
                  </a:spcAft>
                  <a:buFont typeface="+mj-lt"/>
                  <a:buAutoNum type="arabicPeriod"/>
                </a:pPr>
                <a:r>
                  <a:rPr lang="en-US" sz="2400" dirty="0">
                    <a:ea typeface="Cambria Math" panose="02040503050406030204" pitchFamily="18" charset="0"/>
                  </a:rPr>
                  <a:t>Provide three arrays containing the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coordinates and let </a:t>
                </a:r>
                <a:r>
                  <a:rPr lang="en-US" sz="2400" b="1" dirty="0">
                    <a:solidFill>
                      <a:srgbClr val="00B050"/>
                    </a:solidFill>
                    <a:ea typeface="Cambria Math" panose="02040503050406030204" pitchFamily="18" charset="0"/>
                  </a:rPr>
                  <a:t>matplotlib</a:t>
                </a:r>
                <a:r>
                  <a:rPr lang="en-US" sz="2400" dirty="0">
                    <a:ea typeface="Cambria Math" panose="02040503050406030204" pitchFamily="18" charset="0"/>
                  </a:rPr>
                  <a:t> determine how </a:t>
                </a:r>
                <a:r>
                  <a:rPr lang="en-US" sz="2400" b="1" i="1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best</a:t>
                </a:r>
                <a:r>
                  <a:rPr lang="en-US" sz="2400" dirty="0">
                    <a:ea typeface="Cambria Math" panose="02040503050406030204" pitchFamily="18" charset="0"/>
                  </a:rPr>
                  <a:t> to connect them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>
                    <a:ea typeface="Cambria Math" panose="02040503050406030204" pitchFamily="18" charset="0"/>
                  </a:rPr>
                  <a:t>No lines connecting the points = </a:t>
                </a:r>
                <a:r>
                  <a:rPr lang="en-US" sz="2000" b="1" dirty="0">
                    <a:ea typeface="Cambria Math" panose="02040503050406030204" pitchFamily="18" charset="0"/>
                  </a:rPr>
                  <a:t>scatter plot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>
                    <a:ea typeface="Cambria Math" panose="02040503050406030204" pitchFamily="18" charset="0"/>
                  </a:rPr>
                  <a:t>Only lines connecting the points = </a:t>
                </a:r>
                <a:r>
                  <a:rPr lang="en-US" sz="2000" b="1" dirty="0">
                    <a:ea typeface="Cambria Math" panose="02040503050406030204" pitchFamily="18" charset="0"/>
                  </a:rPr>
                  <a:t>wireframe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>
                    <a:ea typeface="Cambria Math" panose="02040503050406030204" pitchFamily="18" charset="0"/>
                  </a:rPr>
                  <a:t>Filled polygons connecting </a:t>
                </a:r>
                <a:r>
                  <a:rPr lang="en-US" sz="2000" i="1" dirty="0">
                    <a:ea typeface="Cambria Math" panose="02040503050406030204" pitchFamily="18" charset="0"/>
                  </a:rPr>
                  <a:t>nearby</a:t>
                </a:r>
                <a:r>
                  <a:rPr lang="en-US" sz="2000" dirty="0">
                    <a:ea typeface="Cambria Math" panose="02040503050406030204" pitchFamily="18" charset="0"/>
                  </a:rPr>
                  <a:t> points = </a:t>
                </a:r>
                <a:r>
                  <a:rPr lang="en-US" sz="2000" b="1" dirty="0">
                    <a:ea typeface="Cambria Math" panose="02040503050406030204" pitchFamily="18" charset="0"/>
                  </a:rPr>
                  <a:t>surface plot</a:t>
                </a:r>
              </a:p>
              <a:p>
                <a:pPr marL="457200" indent="-457200">
                  <a:spcBef>
                    <a:spcPts val="0"/>
                  </a:spcBef>
                  <a:spcAft>
                    <a:spcPts val="1200"/>
                  </a:spcAft>
                  <a:buFont typeface="+mj-lt"/>
                  <a:buAutoNum type="arabicPeriod"/>
                </a:pPr>
                <a:r>
                  <a:rPr lang="en-US" sz="2400" dirty="0">
                    <a:ea typeface="Cambria Math" panose="02040503050406030204" pitchFamily="18" charset="0"/>
                  </a:rPr>
                  <a:t>Define a set of 3D </a:t>
                </a:r>
                <a:r>
                  <a:rPr lang="en-US" sz="2400" b="1" dirty="0">
                    <a:solidFill>
                      <a:srgbClr val="0070C0"/>
                    </a:solidFill>
                    <a:ea typeface="Cambria Math" panose="02040503050406030204" pitchFamily="18" charset="0"/>
                  </a:rPr>
                  <a:t>vertices</a:t>
                </a:r>
                <a:r>
                  <a:rPr lang="en-US" sz="2400" dirty="0">
                    <a:ea typeface="Cambria Math" panose="02040503050406030204" pitchFamily="18" charset="0"/>
                  </a:rPr>
                  <a:t> and then manually group these vertices into a set of </a:t>
                </a:r>
                <a:r>
                  <a:rPr lang="en-US" sz="2400" b="1" dirty="0">
                    <a:solidFill>
                      <a:srgbClr val="7030A0"/>
                    </a:solidFill>
                    <a:ea typeface="Cambria Math" panose="02040503050406030204" pitchFamily="18" charset="0"/>
                  </a:rPr>
                  <a:t>facets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>
                    <a:ea typeface="Cambria Math" panose="02040503050406030204" pitchFamily="18" charset="0"/>
                  </a:rPr>
                  <a:t>This approach gives maximal rendering control but is slower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>
                    <a:ea typeface="Cambria Math" panose="02040503050406030204" pitchFamily="18" charset="0"/>
                  </a:rPr>
                  <a:t>Leverages the capabilities of </a:t>
                </a:r>
                <a:r>
                  <a:rPr lang="en-US" sz="2000" b="1" dirty="0">
                    <a:ea typeface="Cambria Math" panose="02040503050406030204" pitchFamily="18" charset="0"/>
                  </a:rPr>
                  <a:t>Poly3DCollection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>
                    <a:ea typeface="Cambria Math" panose="02040503050406030204" pitchFamily="18" charset="0"/>
                  </a:rPr>
                  <a:t>We will investigate this approach first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>
                  <a:ea typeface="Cambria Math" panose="02040503050406030204" pitchFamily="18" charset="0"/>
                </a:endParaRP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endParaRPr lang="en-US" sz="2000" dirty="0"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557107"/>
                <a:ext cx="7886700" cy="4637216"/>
              </a:xfrm>
              <a:blipFill>
                <a:blip r:embed="rId3"/>
                <a:stretch>
                  <a:fillRect l="-1236" t="-1840" r="-1236" b="-86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9317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Drawing a Monolith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z="1400" b="1" smtClean="0">
                <a:solidFill>
                  <a:schemeClr val="tx1"/>
                </a:solidFill>
              </a:rPr>
              <a:t>9</a:t>
            </a:fld>
            <a:endParaRPr lang="en-US" sz="1400" b="1" dirty="0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FE76C49-BE2C-45A7-8E55-BA8B5094FB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8197" y="1468581"/>
            <a:ext cx="7027606" cy="4685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0177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5021</TotalTime>
  <Words>1417</Words>
  <Application>Microsoft Office PowerPoint</Application>
  <PresentationFormat>On-screen Show (4:3)</PresentationFormat>
  <Paragraphs>393</Paragraphs>
  <Slides>53</Slides>
  <Notes>48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8" baseType="lpstr">
      <vt:lpstr>Arial</vt:lpstr>
      <vt:lpstr>Calibri</vt:lpstr>
      <vt:lpstr>Calibri Light</vt:lpstr>
      <vt:lpstr>Cambria Math</vt:lpstr>
      <vt:lpstr>Office Theme</vt:lpstr>
      <vt:lpstr>PowerPoint Presentation</vt:lpstr>
      <vt:lpstr>Session 15 – Goals</vt:lpstr>
      <vt:lpstr>3D Cartesian Coordinates in matplotlib</vt:lpstr>
      <vt:lpstr>3D Cartesian Coordinates in matplotlib</vt:lpstr>
      <vt:lpstr>Open plot3d_helix.py</vt:lpstr>
      <vt:lpstr>Run plot3d_helix.py</vt:lpstr>
      <vt:lpstr>Run plot3d_helix.py</vt:lpstr>
      <vt:lpstr>3D Axes in matplotlib</vt:lpstr>
      <vt:lpstr>Drawing a Monolith</vt:lpstr>
      <vt:lpstr>3D Cartesian Coordinates in matplotlib</vt:lpstr>
      <vt:lpstr>3D Cartesian Coordinates in matplotlib</vt:lpstr>
      <vt:lpstr>Open plot3d_monolith.py</vt:lpstr>
      <vt:lpstr>3D Cartesian Coordinates in matplotlib</vt:lpstr>
      <vt:lpstr>3D Cartesian Coordinates in matplotlib</vt:lpstr>
      <vt:lpstr>View plot3d_monolith.py</vt:lpstr>
      <vt:lpstr>View plot3d_monolith.py</vt:lpstr>
      <vt:lpstr>Run plot3d_monolith.py</vt:lpstr>
      <vt:lpstr>Run plot3d_monolith.py</vt:lpstr>
      <vt:lpstr>Drawing a Pyramid</vt:lpstr>
      <vt:lpstr>The Golden Ratio</vt:lpstr>
      <vt:lpstr>Open plot3d_pyramid.py</vt:lpstr>
      <vt:lpstr>Run plot3d_pyramid.py</vt:lpstr>
      <vt:lpstr>View plot3d_pyramid.py</vt:lpstr>
      <vt:lpstr>3D Axes in matplotlib</vt:lpstr>
      <vt:lpstr>Poloidal and Toroidal Angles</vt:lpstr>
      <vt:lpstr>Matrices and Outer Product</vt:lpstr>
      <vt:lpstr>Open plot3d_sphere.py</vt:lpstr>
      <vt:lpstr>Run plot3d_sphere.py</vt:lpstr>
      <vt:lpstr>Run plot3d_sphere.py</vt:lpstr>
      <vt:lpstr>Edit plot3d_sphere.py</vt:lpstr>
      <vt:lpstr>Run plot3d_sphere.py</vt:lpstr>
      <vt:lpstr>View plot3d_sphere.py</vt:lpstr>
      <vt:lpstr>What is a vector?</vt:lpstr>
      <vt:lpstr>What is a vector?</vt:lpstr>
      <vt:lpstr>Vector Cross Product</vt:lpstr>
      <vt:lpstr>Every Facet has a Surface Normal Vector</vt:lpstr>
      <vt:lpstr>Vector Dot Product</vt:lpstr>
      <vt:lpstr>Back Face Culling and Facet Shading</vt:lpstr>
      <vt:lpstr>Edit plot3d_sphere.py</vt:lpstr>
      <vt:lpstr>Run plot3d_sphere.py</vt:lpstr>
      <vt:lpstr>Run plot3d_sphere.py</vt:lpstr>
      <vt:lpstr>Modelling a Torus</vt:lpstr>
      <vt:lpstr>Modelling a Torus</vt:lpstr>
      <vt:lpstr>Modelling a Torus</vt:lpstr>
      <vt:lpstr>Run plot3d_torus.py</vt:lpstr>
      <vt:lpstr>Edit plot3d_torus.py</vt:lpstr>
      <vt:lpstr>Run plot3d_torus.py</vt:lpstr>
      <vt:lpstr>Open plot3d_surface.py</vt:lpstr>
      <vt:lpstr>Run plot3d_surface.py</vt:lpstr>
      <vt:lpstr>Run plot3d_surface.py</vt:lpstr>
      <vt:lpstr>Session 15 – Know You Know…</vt:lpstr>
      <vt:lpstr>Task 15-01</vt:lpstr>
      <vt:lpstr>Task 15-02</vt:lpstr>
    </vt:vector>
  </TitlesOfParts>
  <Company>Personal Use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MSN Biersach</dc:creator>
  <cp:lastModifiedBy>David MSN Biersach</cp:lastModifiedBy>
  <cp:revision>847</cp:revision>
  <cp:lastPrinted>2015-06-01T00:45:11Z</cp:lastPrinted>
  <dcterms:created xsi:type="dcterms:W3CDTF">2014-09-21T17:58:26Z</dcterms:created>
  <dcterms:modified xsi:type="dcterms:W3CDTF">2022-06-20T03:46:36Z</dcterms:modified>
</cp:coreProperties>
</file>